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5.xml" ContentType="application/vnd.openxmlformats-officedocument.drawingml.chart+xml"/>
  <Override PartName="/ppt/notesSlides/notesSlide22.xml" ContentType="application/vnd.openxmlformats-officedocument.presentationml.notesSlide+xml"/>
  <Override PartName="/ppt/charts/chart6.xml" ContentType="application/vnd.openxmlformats-officedocument.drawingml.chart+xml"/>
  <Override PartName="/ppt/notesSlides/notesSlide23.xml" ContentType="application/vnd.openxmlformats-officedocument.presentationml.notesSlide+xml"/>
  <Override PartName="/ppt/charts/chart7.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8.xml" ContentType="application/vnd.openxmlformats-officedocument.drawingml.chart+xml"/>
  <Override PartName="/ppt/notesSlides/notesSlide26.xml" ContentType="application/vnd.openxmlformats-officedocument.presentationml.notesSlide+xml"/>
  <Override PartName="/ppt/charts/chart9.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0.xml" ContentType="application/vnd.openxmlformats-officedocument.drawingml.chart+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charts/chart11.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7" r:id="rId4"/>
  </p:sldMasterIdLst>
  <p:notesMasterIdLst>
    <p:notesMasterId r:id="rId52"/>
  </p:notesMasterIdLst>
  <p:handoutMasterIdLst>
    <p:handoutMasterId r:id="rId53"/>
  </p:handoutMasterIdLst>
  <p:sldIdLst>
    <p:sldId id="270" r:id="rId5"/>
    <p:sldId id="271" r:id="rId6"/>
    <p:sldId id="288" r:id="rId7"/>
    <p:sldId id="289" r:id="rId8"/>
    <p:sldId id="291" r:id="rId9"/>
    <p:sldId id="286" r:id="rId10"/>
    <p:sldId id="293" r:id="rId11"/>
    <p:sldId id="294" r:id="rId12"/>
    <p:sldId id="298" r:id="rId13"/>
    <p:sldId id="295" r:id="rId14"/>
    <p:sldId id="299" r:id="rId15"/>
    <p:sldId id="297" r:id="rId16"/>
    <p:sldId id="300" r:id="rId17"/>
    <p:sldId id="301" r:id="rId18"/>
    <p:sldId id="296" r:id="rId19"/>
    <p:sldId id="302" r:id="rId20"/>
    <p:sldId id="303" r:id="rId21"/>
    <p:sldId id="304" r:id="rId22"/>
    <p:sldId id="306" r:id="rId23"/>
    <p:sldId id="307" r:id="rId24"/>
    <p:sldId id="308" r:id="rId25"/>
    <p:sldId id="309" r:id="rId26"/>
    <p:sldId id="310" r:id="rId27"/>
    <p:sldId id="311" r:id="rId28"/>
    <p:sldId id="313" r:id="rId29"/>
    <p:sldId id="314" r:id="rId30"/>
    <p:sldId id="312" r:id="rId31"/>
    <p:sldId id="315" r:id="rId32"/>
    <p:sldId id="305" r:id="rId33"/>
    <p:sldId id="316" r:id="rId34"/>
    <p:sldId id="317" r:id="rId35"/>
    <p:sldId id="318" r:id="rId36"/>
    <p:sldId id="319" r:id="rId37"/>
    <p:sldId id="320" r:id="rId38"/>
    <p:sldId id="327" r:id="rId39"/>
    <p:sldId id="321" r:id="rId40"/>
    <p:sldId id="328" r:id="rId41"/>
    <p:sldId id="322" r:id="rId42"/>
    <p:sldId id="330" r:id="rId43"/>
    <p:sldId id="323" r:id="rId44"/>
    <p:sldId id="324" r:id="rId45"/>
    <p:sldId id="325" r:id="rId46"/>
    <p:sldId id="326" r:id="rId47"/>
    <p:sldId id="329" r:id="rId48"/>
    <p:sldId id="333" r:id="rId49"/>
    <p:sldId id="334" r:id="rId50"/>
    <p:sldId id="292" r:id="rId51"/>
  </p:sldIdLst>
  <p:sldSz cx="9144000" cy="6858000" type="screen4x3"/>
  <p:notesSz cx="6797675" cy="9928225"/>
  <p:defaultTextStyle>
    <a:defPPr>
      <a:defRPr lang="en-GB"/>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FDDED"/>
    <a:srgbClr val="00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29" autoAdjust="0"/>
  </p:normalViewPr>
  <p:slideViewPr>
    <p:cSldViewPr snapToGrid="0" snapToObjects="1">
      <p:cViewPr varScale="1">
        <p:scale>
          <a:sx n="97" d="100"/>
          <a:sy n="97" d="100"/>
        </p:scale>
        <p:origin x="2004" y="72"/>
      </p:cViewPr>
      <p:guideLst>
        <p:guide orient="horz" pos="2160"/>
        <p:guide pos="2880"/>
      </p:guideLst>
    </p:cSldViewPr>
  </p:slideViewPr>
  <p:notesTextViewPr>
    <p:cViewPr>
      <p:scale>
        <a:sx n="75" d="100"/>
        <a:sy n="75" d="100"/>
      </p:scale>
      <p:origin x="0" y="0"/>
    </p:cViewPr>
  </p:notesTextViewPr>
  <p:sorterViewPr>
    <p:cViewPr>
      <p:scale>
        <a:sx n="66" d="100"/>
        <a:sy n="66" d="100"/>
      </p:scale>
      <p:origin x="0" y="1140"/>
    </p:cViewPr>
  </p:sorterViewPr>
  <p:notesViewPr>
    <p:cSldViewPr snapToGrid="0" snapToObjects="1">
      <p:cViewPr varScale="1">
        <p:scale>
          <a:sx n="50" d="100"/>
          <a:sy n="50" d="100"/>
        </p:scale>
        <p:origin x="-1956" y="-102"/>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kelly\Desktop\Inter-County%20Time%20Commitments_Section%20H_Chapter%206_120318.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ekelly\Desktop\Not%20Playing%20in%202017_050418.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ekelly\Desktop\Inter-County%20Time%20Commitments_Section%20H_Chapter%206_16031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kelly\Desktop\Inter-County%20Time%20Commitments_Section%20H_Chapter%206_120318.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hares\users\ekelly\AAWORK\2018\GAA_GPA_Jan18\Report\Report%20I\Drafts_2018\July_2018\Revisions\Analysis\Inter-County%20Time%20Commitments_Section%20H_Chapter%206_230418_27071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usershares\users\ekelly\AAWORK\2018\GAA_GPA_Jan18\Report\Report%20I\Drafts_2018\Time%20Commitments%20Chapter\Inter-County%20Time%20Commitments_Section%20H_Chapter%206_210218.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usershares\users\ekelly\AAWORK\2018\GAA_GPA_Jan18\Report\Report%20I\Drafts_2018\Time%20Commitments%20Chapter\Inter-County%20Time%20Commitments_Section%20H_Chapter%206_220218.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ekelly\Desktop\Health%20and%20Well-being_Section%20E_Chapter%204_120318.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ekelly\Desktop\Inter-County%20Time%20Commitments_Section%20H_Chapter%206_170318.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usershares\users\ekelly\AAWORK\2018\GAA_GPA_Jan18\Report\Report%20I\Drafts_2018\July_2018\Revisions\Analysis\Inter-County%20Time%20Commitments_Section%20H_Chapter%206_260718.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usershares\users\ekelly\AAWORK\2018\GAA_GPA_Jan18\Report\Report%20I\Drafts_2018\July_2018\Revisions\Analysis\Inter-County%20Time%20Commitments_Section%20H_Chapter%206_230418_2707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'2016-Time off from Gaelic Games'!$A$3</c:f>
              <c:strCache>
                <c:ptCount val="1"/>
                <c:pt idx="0">
                  <c:v>Yes</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'2016-Time off from Gaelic Games'!$B$1:$D$1</c:f>
              <c:strCache>
                <c:ptCount val="3"/>
                <c:pt idx="0">
                  <c:v>All Players</c:v>
                </c:pt>
                <c:pt idx="1">
                  <c:v>Football</c:v>
                </c:pt>
                <c:pt idx="2">
                  <c:v>Hurling</c:v>
                </c:pt>
              </c:strCache>
            </c:strRef>
          </c:cat>
          <c:val>
            <c:numRef>
              <c:f>'2016-Time off from Gaelic Games'!$B$3:$D$3</c:f>
              <c:numCache>
                <c:formatCode>0.0</c:formatCode>
                <c:ptCount val="3"/>
                <c:pt idx="0">
                  <c:v>59.98</c:v>
                </c:pt>
                <c:pt idx="1">
                  <c:v>59.71</c:v>
                </c:pt>
                <c:pt idx="2">
                  <c:v>60.27</c:v>
                </c:pt>
              </c:numCache>
            </c:numRef>
          </c:val>
          <c:extLst xmlns:c16r2="http://schemas.microsoft.com/office/drawing/2015/06/chart">
            <c:ext xmlns:c16="http://schemas.microsoft.com/office/drawing/2014/chart" uri="{C3380CC4-5D6E-409C-BE32-E72D297353CC}">
              <c16:uniqueId val="{00000000-1E76-46D4-B098-0BB4BE8B696C}"/>
            </c:ext>
          </c:extLst>
        </c:ser>
        <c:ser>
          <c:idx val="1"/>
          <c:order val="1"/>
          <c:tx>
            <c:strRef>
              <c:f>'2016-Time off from Gaelic Games'!$A$4</c:f>
              <c:strCache>
                <c:ptCount val="1"/>
                <c:pt idx="0">
                  <c:v>No</c:v>
                </c:pt>
              </c:strCache>
            </c:strRef>
          </c:tx>
          <c:invertIfNegative val="0"/>
          <c:dLbls>
            <c:dLbl>
              <c:idx val="0"/>
              <c:spPr>
                <a:noFill/>
                <a:ln>
                  <a:noFill/>
                </a:ln>
                <a:effectLst/>
              </c:spPr>
              <c:txPr>
                <a:bodyPr wrap="square" lIns="38100" tIns="19050" rIns="38100" bIns="19050" anchor="ctr">
                  <a:spAutoFit/>
                </a:bodyPr>
                <a:lstStyle/>
                <a:p>
                  <a:pPr>
                    <a:defRPr b="0"/>
                  </a:pPr>
                  <a:endParaRPr lang="en-US"/>
                </a:p>
              </c:txPr>
              <c:showLegendKey val="0"/>
              <c:showVal val="1"/>
              <c:showCatName val="0"/>
              <c:showSerName val="0"/>
              <c:showPercent val="0"/>
              <c:showBubbleSize val="0"/>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'2016-Time off from Gaelic Games'!$B$1:$D$1</c:f>
              <c:strCache>
                <c:ptCount val="3"/>
                <c:pt idx="0">
                  <c:v>All Players</c:v>
                </c:pt>
                <c:pt idx="1">
                  <c:v>Football</c:v>
                </c:pt>
                <c:pt idx="2">
                  <c:v>Hurling</c:v>
                </c:pt>
              </c:strCache>
            </c:strRef>
          </c:cat>
          <c:val>
            <c:numRef>
              <c:f>'2016-Time off from Gaelic Games'!$B$4:$D$4</c:f>
              <c:numCache>
                <c:formatCode>0.0</c:formatCode>
                <c:ptCount val="3"/>
                <c:pt idx="0">
                  <c:v>40.020000000000003</c:v>
                </c:pt>
                <c:pt idx="1">
                  <c:v>40.29</c:v>
                </c:pt>
                <c:pt idx="2">
                  <c:v>39.729999999999997</c:v>
                </c:pt>
              </c:numCache>
            </c:numRef>
          </c:val>
          <c:extLst xmlns:c16r2="http://schemas.microsoft.com/office/drawing/2015/06/chart">
            <c:ext xmlns:c16="http://schemas.microsoft.com/office/drawing/2014/chart" uri="{C3380CC4-5D6E-409C-BE32-E72D297353CC}">
              <c16:uniqueId val="{00000001-1E76-46D4-B098-0BB4BE8B696C}"/>
            </c:ext>
          </c:extLst>
        </c:ser>
        <c:dLbls>
          <c:showLegendKey val="0"/>
          <c:showVal val="0"/>
          <c:showCatName val="0"/>
          <c:showSerName val="0"/>
          <c:showPercent val="0"/>
          <c:showBubbleSize val="0"/>
        </c:dLbls>
        <c:gapWidth val="150"/>
        <c:axId val="51911104"/>
        <c:axId val="51911664"/>
      </c:barChart>
      <c:catAx>
        <c:axId val="51911104"/>
        <c:scaling>
          <c:orientation val="minMax"/>
        </c:scaling>
        <c:delete val="0"/>
        <c:axPos val="b"/>
        <c:numFmt formatCode="General" sourceLinked="0"/>
        <c:majorTickMark val="out"/>
        <c:minorTickMark val="none"/>
        <c:tickLblPos val="nextTo"/>
        <c:crossAx val="51911664"/>
        <c:crosses val="autoZero"/>
        <c:auto val="1"/>
        <c:lblAlgn val="ctr"/>
        <c:lblOffset val="100"/>
        <c:noMultiLvlLbl val="0"/>
      </c:catAx>
      <c:valAx>
        <c:axId val="51911664"/>
        <c:scaling>
          <c:orientation val="minMax"/>
          <c:max val="80"/>
        </c:scaling>
        <c:delete val="0"/>
        <c:axPos val="l"/>
        <c:majorGridlines>
          <c:spPr>
            <a:ln>
              <a:noFill/>
            </a:ln>
          </c:spPr>
        </c:majorGridlines>
        <c:title>
          <c:tx>
            <c:rich>
              <a:bodyPr rot="-5400000" vert="horz"/>
              <a:lstStyle/>
              <a:p>
                <a:pPr>
                  <a:defRPr/>
                </a:pPr>
                <a:r>
                  <a:rPr lang="en-US"/>
                  <a:t>Percent</a:t>
                </a:r>
              </a:p>
            </c:rich>
          </c:tx>
          <c:overlay val="0"/>
        </c:title>
        <c:numFmt formatCode="0.0" sourceLinked="1"/>
        <c:majorTickMark val="out"/>
        <c:minorTickMark val="none"/>
        <c:tickLblPos val="nextTo"/>
        <c:crossAx val="51911104"/>
        <c:crosses val="autoZero"/>
        <c:crossBetween val="between"/>
      </c:valAx>
    </c:plotArea>
    <c:legend>
      <c:legendPos val="b"/>
      <c:overlay val="0"/>
    </c:legend>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'Reasons No Longer Playing_New '!$B$1</c:f>
              <c:strCache>
                <c:ptCount val="1"/>
                <c:pt idx="0">
                  <c:v>Overall</c:v>
                </c:pt>
              </c:strCache>
            </c:strRef>
          </c:tx>
          <c:invertIfNegative val="0"/>
          <c:dLbls>
            <c:dLbl>
              <c:idx val="8"/>
              <c:tx>
                <c:rich>
                  <a:bodyPr/>
                  <a:lstStyle/>
                  <a:p>
                    <a:r>
                      <a:rPr lang="en-US"/>
                      <a:t>[&lt;5.0]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60E-4D8D-9290-F5CA37CFF013}"/>
                </c:ext>
                <c:ext xmlns:c15="http://schemas.microsoft.com/office/drawing/2012/chart" uri="{CE6537A1-D6FC-4f65-9D91-7224C49458BB}"/>
              </c:extLst>
            </c:dLbl>
            <c:dLbl>
              <c:idx val="9"/>
              <c:tx>
                <c:rich>
                  <a:bodyPr/>
                  <a:lstStyle/>
                  <a:p>
                    <a:r>
                      <a:rPr lang="en-US"/>
                      <a:t>[&lt;5.0]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60E-4D8D-9290-F5CA37CFF013}"/>
                </c:ext>
                <c:ext xmlns:c15="http://schemas.microsoft.com/office/drawing/2012/chart" uri="{CE6537A1-D6FC-4f65-9D91-7224C49458BB}"/>
              </c:extLst>
            </c:dLbl>
            <c:dLbl>
              <c:idx val="10"/>
              <c:layout>
                <c:manualLayout>
                  <c:x val="-1.3312587593157539E-2"/>
                  <c:y val="-8.6245505641440769E-3"/>
                </c:manualLayout>
              </c:layout>
              <c:tx>
                <c:rich>
                  <a:bodyPr/>
                  <a:lstStyle/>
                  <a:p>
                    <a:r>
                      <a:rPr lang="en-US"/>
                      <a:t>[*]</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60E-4D8D-9290-F5CA37CFF013}"/>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'Reasons No Longer Playing_New '!$A$2:$A$12</c:f>
              <c:strCache>
                <c:ptCount val="11"/>
                <c:pt idx="0">
                  <c:v>Age</c:v>
                </c:pt>
                <c:pt idx="1">
                  <c:v>Injury</c:v>
                </c:pt>
                <c:pt idx="2">
                  <c:v>Emotional/Mental Health</c:v>
                </c:pt>
                <c:pt idx="3">
                  <c:v>Family Reasons</c:v>
                </c:pt>
                <c:pt idx="4">
                  <c:v>Focus on Professional Career</c:v>
                </c:pt>
                <c:pt idx="5">
                  <c:v>Not Selected for 2017 Season</c:v>
                </c:pt>
                <c:pt idx="6">
                  <c:v>No Chance of Success </c:v>
                </c:pt>
                <c:pt idx="7">
                  <c:v>Other</c:v>
                </c:pt>
                <c:pt idx="8">
                  <c:v>Travel</c:v>
                </c:pt>
                <c:pt idx="9">
                  <c:v>Not Enjoying the Game</c:v>
                </c:pt>
                <c:pt idx="10">
                  <c:v>Too Demanding</c:v>
                </c:pt>
              </c:strCache>
            </c:strRef>
          </c:cat>
          <c:val>
            <c:numRef>
              <c:f>'Reasons No Longer Playing_New '!$B$2:$B$12</c:f>
              <c:numCache>
                <c:formatCode>0.0</c:formatCode>
                <c:ptCount val="11"/>
                <c:pt idx="0">
                  <c:v>16.88</c:v>
                </c:pt>
                <c:pt idx="1">
                  <c:v>24.13</c:v>
                </c:pt>
                <c:pt idx="2">
                  <c:v>9.6</c:v>
                </c:pt>
                <c:pt idx="3">
                  <c:v>18.62</c:v>
                </c:pt>
                <c:pt idx="4">
                  <c:v>47.6</c:v>
                </c:pt>
                <c:pt idx="5">
                  <c:v>22.62</c:v>
                </c:pt>
                <c:pt idx="6">
                  <c:v>22.19</c:v>
                </c:pt>
                <c:pt idx="7">
                  <c:v>14.61</c:v>
                </c:pt>
                <c:pt idx="8">
                  <c:v>4.59</c:v>
                </c:pt>
                <c:pt idx="9">
                  <c:v>4.17</c:v>
                </c:pt>
                <c:pt idx="10">
                  <c:v>2.78</c:v>
                </c:pt>
              </c:numCache>
            </c:numRef>
          </c:val>
          <c:extLst xmlns:c16r2="http://schemas.microsoft.com/office/drawing/2015/06/chart">
            <c:ext xmlns:c16="http://schemas.microsoft.com/office/drawing/2014/chart" uri="{C3380CC4-5D6E-409C-BE32-E72D297353CC}">
              <c16:uniqueId val="{00000003-F60E-4D8D-9290-F5CA37CFF013}"/>
            </c:ext>
          </c:extLst>
        </c:ser>
        <c:dLbls>
          <c:showLegendKey val="0"/>
          <c:showVal val="0"/>
          <c:showCatName val="0"/>
          <c:showSerName val="0"/>
          <c:showPercent val="0"/>
          <c:showBubbleSize val="0"/>
        </c:dLbls>
        <c:gapWidth val="150"/>
        <c:axId val="53997792"/>
        <c:axId val="53998352"/>
      </c:barChart>
      <c:catAx>
        <c:axId val="53997792"/>
        <c:scaling>
          <c:orientation val="maxMin"/>
        </c:scaling>
        <c:delete val="0"/>
        <c:axPos val="l"/>
        <c:numFmt formatCode="General" sourceLinked="0"/>
        <c:majorTickMark val="out"/>
        <c:minorTickMark val="none"/>
        <c:tickLblPos val="nextTo"/>
        <c:crossAx val="53998352"/>
        <c:crosses val="autoZero"/>
        <c:auto val="1"/>
        <c:lblAlgn val="ctr"/>
        <c:lblOffset val="100"/>
        <c:noMultiLvlLbl val="0"/>
      </c:catAx>
      <c:valAx>
        <c:axId val="53998352"/>
        <c:scaling>
          <c:orientation val="minMax"/>
        </c:scaling>
        <c:delete val="0"/>
        <c:axPos val="b"/>
        <c:numFmt formatCode="0.0" sourceLinked="1"/>
        <c:majorTickMark val="out"/>
        <c:minorTickMark val="none"/>
        <c:tickLblPos val="nextTo"/>
        <c:crossAx val="53997792"/>
        <c:crosses val="max"/>
        <c:crossBetween val="between"/>
      </c:valAx>
    </c:plotArea>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Pt>
            <c:idx val="1"/>
            <c:invertIfNegative val="0"/>
            <c:bubble3D val="0"/>
            <c:spPr>
              <a:solidFill>
                <a:schemeClr val="accent2"/>
              </a:solidFill>
            </c:spPr>
            <c:extLst xmlns:c16r2="http://schemas.microsoft.com/office/drawing/2015/06/chart">
              <c:ext xmlns:c16="http://schemas.microsoft.com/office/drawing/2014/chart" uri="{C3380CC4-5D6E-409C-BE32-E72D297353CC}">
                <c16:uniqueId val="{00000001-77F2-4951-8C8D-EFC23972E66B}"/>
              </c:ext>
            </c:extLst>
          </c:dPt>
          <c:dPt>
            <c:idx val="2"/>
            <c:invertIfNegative val="0"/>
            <c:bubble3D val="0"/>
            <c:spPr>
              <a:solidFill>
                <a:schemeClr val="accent3"/>
              </a:solidFill>
            </c:spPr>
            <c:extLst xmlns:c16r2="http://schemas.microsoft.com/office/drawing/2015/06/chart">
              <c:ext xmlns:c16="http://schemas.microsoft.com/office/drawing/2014/chart" uri="{C3380CC4-5D6E-409C-BE32-E72D297353CC}">
                <c16:uniqueId val="{00000003-77F2-4951-8C8D-EFC23972E66B}"/>
              </c:ext>
            </c:extLst>
          </c:dPt>
          <c:dLbls>
            <c:dLbl>
              <c:idx val="0"/>
              <c:layout>
                <c:manualLayout>
                  <c:x val="-2.2998805148689992E-3"/>
                  <c:y val="4.629629629629629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77F2-4951-8C8D-EFC23972E66B}"/>
                </c:ext>
                <c:ext xmlns:c15="http://schemas.microsoft.com/office/drawing/2012/chart" uri="{CE6537A1-D6FC-4f65-9D91-7224C49458BB}"/>
              </c:extLst>
            </c:dLbl>
            <c:dLbl>
              <c:idx val="1"/>
              <c:layout>
                <c:manualLayout>
                  <c:x val="1.8399044118951994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7F2-4951-8C8D-EFC23972E66B}"/>
                </c:ext>
                <c:ext xmlns:c15="http://schemas.microsoft.com/office/drawing/2012/chart" uri="{CE6537A1-D6FC-4f65-9D91-7224C49458BB}"/>
              </c:extLst>
            </c:dLbl>
            <c:dLbl>
              <c:idx val="2"/>
              <c:layout>
                <c:manualLayout>
                  <c:x val="2.7598566178427989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7F2-4951-8C8D-EFC23972E66B}"/>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'Preceptions IC Time Commitments'!$B$1:$D$1</c:f>
              <c:strCache>
                <c:ptCount val="3"/>
                <c:pt idx="0">
                  <c:v>All Players</c:v>
                </c:pt>
                <c:pt idx="1">
                  <c:v>Football</c:v>
                </c:pt>
                <c:pt idx="2">
                  <c:v>Hurling</c:v>
                </c:pt>
              </c:strCache>
            </c:strRef>
          </c:cat>
          <c:val>
            <c:numRef>
              <c:f>'Preceptions IC Time Commitments'!$B$3:$D$3</c:f>
              <c:numCache>
                <c:formatCode>0.0</c:formatCode>
                <c:ptCount val="3"/>
                <c:pt idx="0">
                  <c:v>96.25</c:v>
                </c:pt>
                <c:pt idx="1">
                  <c:v>97.3</c:v>
                </c:pt>
                <c:pt idx="2">
                  <c:v>95.14</c:v>
                </c:pt>
              </c:numCache>
            </c:numRef>
          </c:val>
          <c:extLst xmlns:c16r2="http://schemas.microsoft.com/office/drawing/2015/06/chart">
            <c:ext xmlns:c16="http://schemas.microsoft.com/office/drawing/2014/chart" uri="{C3380CC4-5D6E-409C-BE32-E72D297353CC}">
              <c16:uniqueId val="{00000005-77F2-4951-8C8D-EFC23972E66B}"/>
            </c:ext>
          </c:extLst>
        </c:ser>
        <c:dLbls>
          <c:showLegendKey val="0"/>
          <c:showVal val="0"/>
          <c:showCatName val="0"/>
          <c:showSerName val="0"/>
          <c:showPercent val="0"/>
          <c:showBubbleSize val="0"/>
        </c:dLbls>
        <c:gapWidth val="150"/>
        <c:axId val="54000592"/>
        <c:axId val="54001152"/>
      </c:barChart>
      <c:catAx>
        <c:axId val="54000592"/>
        <c:scaling>
          <c:orientation val="minMax"/>
        </c:scaling>
        <c:delete val="0"/>
        <c:axPos val="l"/>
        <c:numFmt formatCode="General" sourceLinked="0"/>
        <c:majorTickMark val="out"/>
        <c:minorTickMark val="none"/>
        <c:tickLblPos val="nextTo"/>
        <c:crossAx val="54001152"/>
        <c:crosses val="autoZero"/>
        <c:auto val="1"/>
        <c:lblAlgn val="ctr"/>
        <c:lblOffset val="100"/>
        <c:noMultiLvlLbl val="0"/>
      </c:catAx>
      <c:valAx>
        <c:axId val="54001152"/>
        <c:scaling>
          <c:orientation val="minMax"/>
          <c:max val="100"/>
          <c:min val="78"/>
        </c:scaling>
        <c:delete val="0"/>
        <c:axPos val="b"/>
        <c:title>
          <c:tx>
            <c:rich>
              <a:bodyPr/>
              <a:lstStyle/>
              <a:p>
                <a:pPr>
                  <a:defRPr/>
                </a:pPr>
                <a:r>
                  <a:rPr lang="en-IE"/>
                  <a:t>Percent</a:t>
                </a:r>
              </a:p>
            </c:rich>
          </c:tx>
          <c:overlay val="0"/>
        </c:title>
        <c:numFmt formatCode="0.0" sourceLinked="1"/>
        <c:majorTickMark val="out"/>
        <c:minorTickMark val="none"/>
        <c:tickLblPos val="nextTo"/>
        <c:crossAx val="54000592"/>
        <c:crosses val="autoZero"/>
        <c:crossBetween val="between"/>
        <c:majorUnit val="2"/>
      </c:valAx>
    </c:plotArea>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'2016-Average time off from GG'!$A$3</c:f>
              <c:strCache>
                <c:ptCount val="1"/>
                <c:pt idx="0">
                  <c:v>Weeks </c:v>
                </c:pt>
              </c:strCache>
            </c:strRef>
          </c:tx>
          <c:invertIfNegative val="0"/>
          <c:dLbls>
            <c:dLbl>
              <c:idx val="2"/>
              <c:layout>
                <c:manualLayout>
                  <c:x val="-4.4375416019525179E-3"/>
                  <c:y val="1.388888888888888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ED5-48DD-8B33-719F1F6CD82B}"/>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'2016-Average time off from GG'!$B$1:$D$1</c:f>
              <c:strCache>
                <c:ptCount val="3"/>
                <c:pt idx="0">
                  <c:v>All Players</c:v>
                </c:pt>
                <c:pt idx="1">
                  <c:v>Football</c:v>
                </c:pt>
                <c:pt idx="2">
                  <c:v>Hurling</c:v>
                </c:pt>
              </c:strCache>
            </c:strRef>
          </c:cat>
          <c:val>
            <c:numRef>
              <c:f>'2016-Average time off from GG'!$B$3:$D$3</c:f>
              <c:numCache>
                <c:formatCode>0.0</c:formatCode>
                <c:ptCount val="3"/>
                <c:pt idx="0">
                  <c:v>5.1130240000000002</c:v>
                </c:pt>
                <c:pt idx="1">
                  <c:v>4.7752280000000003</c:v>
                </c:pt>
                <c:pt idx="2">
                  <c:v>5.4670730000000001</c:v>
                </c:pt>
              </c:numCache>
            </c:numRef>
          </c:val>
          <c:extLst xmlns:c16r2="http://schemas.microsoft.com/office/drawing/2015/06/chart">
            <c:ext xmlns:c16="http://schemas.microsoft.com/office/drawing/2014/chart" uri="{C3380CC4-5D6E-409C-BE32-E72D297353CC}">
              <c16:uniqueId val="{00000001-8ED5-48DD-8B33-719F1F6CD82B}"/>
            </c:ext>
          </c:extLst>
        </c:ser>
        <c:dLbls>
          <c:showLegendKey val="0"/>
          <c:showVal val="0"/>
          <c:showCatName val="0"/>
          <c:showSerName val="0"/>
          <c:showPercent val="0"/>
          <c:showBubbleSize val="0"/>
        </c:dLbls>
        <c:gapWidth val="150"/>
        <c:axId val="51913904"/>
        <c:axId val="51914464"/>
      </c:barChart>
      <c:catAx>
        <c:axId val="51913904"/>
        <c:scaling>
          <c:orientation val="minMax"/>
        </c:scaling>
        <c:delete val="0"/>
        <c:axPos val="b"/>
        <c:numFmt formatCode="General" sourceLinked="0"/>
        <c:majorTickMark val="out"/>
        <c:minorTickMark val="none"/>
        <c:tickLblPos val="nextTo"/>
        <c:crossAx val="51914464"/>
        <c:crosses val="autoZero"/>
        <c:auto val="1"/>
        <c:lblAlgn val="ctr"/>
        <c:lblOffset val="100"/>
        <c:noMultiLvlLbl val="0"/>
      </c:catAx>
      <c:valAx>
        <c:axId val="51914464"/>
        <c:scaling>
          <c:orientation val="minMax"/>
          <c:max val="7"/>
        </c:scaling>
        <c:delete val="0"/>
        <c:axPos val="l"/>
        <c:majorGridlines>
          <c:spPr>
            <a:ln>
              <a:noFill/>
            </a:ln>
          </c:spPr>
        </c:majorGridlines>
        <c:title>
          <c:tx>
            <c:rich>
              <a:bodyPr rot="-5400000" vert="horz"/>
              <a:lstStyle/>
              <a:p>
                <a:pPr>
                  <a:defRPr/>
                </a:pPr>
                <a:r>
                  <a:rPr lang="en-US"/>
                  <a:t>Weeks</a:t>
                </a:r>
              </a:p>
            </c:rich>
          </c:tx>
          <c:overlay val="0"/>
        </c:title>
        <c:numFmt formatCode="0.0" sourceLinked="1"/>
        <c:majorTickMark val="out"/>
        <c:minorTickMark val="none"/>
        <c:tickLblPos val="nextTo"/>
        <c:crossAx val="51913904"/>
        <c:crosses val="autoZero"/>
        <c:crossBetween val="between"/>
      </c:valAx>
    </c:plotArea>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'24Hr Field Train Day Champ16_Pr'!$J$1</c:f>
              <c:strCache>
                <c:ptCount val="1"/>
                <c:pt idx="0">
                  <c:v>All Players</c:v>
                </c:pt>
              </c:strCache>
            </c:strRef>
          </c:tx>
          <c:invertIfNegative val="0"/>
          <c:dLbls>
            <c:dLbl>
              <c:idx val="1"/>
              <c:layout>
                <c:manualLayout>
                  <c:x val="-4.0622915017834678E-17"/>
                  <c:y val="1.40350877192982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2D5-4128-984D-D834B01DDDE5}"/>
                </c:ext>
                <c:ext xmlns:c15="http://schemas.microsoft.com/office/drawing/2012/chart" uri="{CE6537A1-D6FC-4f65-9D91-7224C49458BB}"/>
              </c:extLst>
            </c:dLbl>
            <c:dLbl>
              <c:idx val="2"/>
              <c:layout>
                <c:manualLayout>
                  <c:x val="0"/>
                  <c:y val="-1.40350877192982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2D5-4128-984D-D834B01DDDE5}"/>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'24Hr Field Train Day Champ16_Pr'!$I$2:$I$8</c:f>
              <c:strCache>
                <c:ptCount val="7"/>
                <c:pt idx="0">
                  <c:v>Professional </c:v>
                </c:pt>
                <c:pt idx="1">
                  <c:v>Other </c:v>
                </c:pt>
                <c:pt idx="2">
                  <c:v>Sleep </c:v>
                </c:pt>
                <c:pt idx="3">
                  <c:v>IC Training</c:v>
                </c:pt>
                <c:pt idx="4">
                  <c:v>IC Travel</c:v>
                </c:pt>
                <c:pt idx="5">
                  <c:v>IC Gear/Food </c:v>
                </c:pt>
                <c:pt idx="6">
                  <c:v>IC Total</c:v>
                </c:pt>
              </c:strCache>
            </c:strRef>
          </c:cat>
          <c:val>
            <c:numRef>
              <c:f>'24Hr Field Train Day Champ16_Pr'!$J$2:$J$8</c:f>
              <c:numCache>
                <c:formatCode>0.0</c:formatCode>
                <c:ptCount val="7"/>
                <c:pt idx="0">
                  <c:v>7.9410999999999996</c:v>
                </c:pt>
                <c:pt idx="1">
                  <c:v>2.3910619999999998</c:v>
                </c:pt>
                <c:pt idx="2">
                  <c:v>7.5693109999999999</c:v>
                </c:pt>
                <c:pt idx="3">
                  <c:v>2.8580030000000001</c:v>
                </c:pt>
                <c:pt idx="4">
                  <c:v>2.0735070000000002</c:v>
                </c:pt>
                <c:pt idx="5">
                  <c:v>1.119356</c:v>
                </c:pt>
                <c:pt idx="6">
                  <c:v>6.0508660000000001</c:v>
                </c:pt>
              </c:numCache>
            </c:numRef>
          </c:val>
          <c:extLst xmlns:c16r2="http://schemas.microsoft.com/office/drawing/2015/06/chart">
            <c:ext xmlns:c16="http://schemas.microsoft.com/office/drawing/2014/chart" uri="{C3380CC4-5D6E-409C-BE32-E72D297353CC}">
              <c16:uniqueId val="{00000002-82D5-4128-984D-D834B01DDDE5}"/>
            </c:ext>
          </c:extLst>
        </c:ser>
        <c:dLbls>
          <c:showLegendKey val="0"/>
          <c:showVal val="0"/>
          <c:showCatName val="0"/>
          <c:showSerName val="0"/>
          <c:showPercent val="0"/>
          <c:showBubbleSize val="0"/>
        </c:dLbls>
        <c:gapWidth val="150"/>
        <c:axId val="52975872"/>
        <c:axId val="52976432"/>
      </c:barChart>
      <c:catAx>
        <c:axId val="52975872"/>
        <c:scaling>
          <c:orientation val="minMax"/>
        </c:scaling>
        <c:delete val="0"/>
        <c:axPos val="b"/>
        <c:numFmt formatCode="General" sourceLinked="0"/>
        <c:majorTickMark val="out"/>
        <c:minorTickMark val="none"/>
        <c:tickLblPos val="nextTo"/>
        <c:crossAx val="52976432"/>
        <c:crosses val="autoZero"/>
        <c:auto val="1"/>
        <c:lblAlgn val="ctr"/>
        <c:lblOffset val="100"/>
        <c:noMultiLvlLbl val="0"/>
      </c:catAx>
      <c:valAx>
        <c:axId val="52976432"/>
        <c:scaling>
          <c:orientation val="minMax"/>
        </c:scaling>
        <c:delete val="0"/>
        <c:axPos val="l"/>
        <c:majorGridlines>
          <c:spPr>
            <a:ln>
              <a:noFill/>
            </a:ln>
          </c:spPr>
        </c:majorGridlines>
        <c:title>
          <c:tx>
            <c:rich>
              <a:bodyPr rot="-5400000" vert="horz"/>
              <a:lstStyle/>
              <a:p>
                <a:pPr>
                  <a:defRPr/>
                </a:pPr>
                <a:r>
                  <a:rPr lang="en-US"/>
                  <a:t>Hours</a:t>
                </a:r>
              </a:p>
            </c:rich>
          </c:tx>
          <c:overlay val="0"/>
        </c:title>
        <c:numFmt formatCode="0.0" sourceLinked="1"/>
        <c:majorTickMark val="out"/>
        <c:minorTickMark val="none"/>
        <c:tickLblPos val="nextTo"/>
        <c:crossAx val="52975872"/>
        <c:crosses val="autoZero"/>
        <c:crossBetween val="between"/>
      </c:valAx>
    </c:plotArea>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'24 Hr Champ16_FamilyFriend Time'!$A$43</c:f>
              <c:strCache>
                <c:ptCount val="1"/>
                <c:pt idx="0">
                  <c:v>0 - 1 Hour</c:v>
                </c:pt>
              </c:strCache>
            </c:strRef>
          </c:tx>
          <c:invertIfNegative val="0"/>
          <c:dLbls>
            <c:dLbl>
              <c:idx val="0"/>
              <c:layout>
                <c:manualLayout>
                  <c:x val="0"/>
                  <c:y val="5.21216097987747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CAA-48DD-8110-80FF6C2F8366}"/>
                </c:ext>
                <c:ext xmlns:c15="http://schemas.microsoft.com/office/drawing/2012/chart" uri="{CE6537A1-D6FC-4f65-9D91-7224C49458BB}"/>
              </c:extLst>
            </c:dLbl>
            <c:dLbl>
              <c:idx val="1"/>
              <c:layout>
                <c:manualLayout>
                  <c:x val="-6.6481136021276756E-3"/>
                  <c:y val="1.582045404080244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CAA-48DD-8110-80FF6C2F8366}"/>
                </c:ext>
                <c:ext xmlns:c15="http://schemas.microsoft.com/office/drawing/2012/chart" uri="{CE6537A1-D6FC-4f65-9D91-7224C49458BB}"/>
              </c:extLst>
            </c:dLbl>
            <c:dLbl>
              <c:idx val="2"/>
              <c:layout>
                <c:manualLayout>
                  <c:x val="0"/>
                  <c:y val="-1.977556755100305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CAA-48DD-8110-80FF6C2F8366}"/>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Champ16_FamilyFriend Time'!$B$41:$F$41</c:f>
              <c:strCache>
                <c:ptCount val="5"/>
                <c:pt idx="0">
                  <c:v>All Players</c:v>
                </c:pt>
                <c:pt idx="1">
                  <c:v>Aged 18-21</c:v>
                </c:pt>
                <c:pt idx="2">
                  <c:v>Aged 22-25</c:v>
                </c:pt>
                <c:pt idx="3">
                  <c:v>Aged 26-30</c:v>
                </c:pt>
                <c:pt idx="4">
                  <c:v>Aged 30 Plus</c:v>
                </c:pt>
              </c:strCache>
            </c:strRef>
          </c:cat>
          <c:val>
            <c:numRef>
              <c:f>'24 Hr Champ16_FamilyFriend Time'!$B$43:$F$43</c:f>
              <c:numCache>
                <c:formatCode>0.0</c:formatCode>
                <c:ptCount val="5"/>
                <c:pt idx="0">
                  <c:v>31.53</c:v>
                </c:pt>
                <c:pt idx="1">
                  <c:v>21.25</c:v>
                </c:pt>
                <c:pt idx="2">
                  <c:v>32.32</c:v>
                </c:pt>
                <c:pt idx="3">
                  <c:v>34.06</c:v>
                </c:pt>
                <c:pt idx="4">
                  <c:v>45.93</c:v>
                </c:pt>
              </c:numCache>
            </c:numRef>
          </c:val>
          <c:extLst xmlns:c16r2="http://schemas.microsoft.com/office/drawing/2015/06/chart">
            <c:ext xmlns:c16="http://schemas.microsoft.com/office/drawing/2014/chart" uri="{C3380CC4-5D6E-409C-BE32-E72D297353CC}">
              <c16:uniqueId val="{00000003-BCAA-48DD-8110-80FF6C2F8366}"/>
            </c:ext>
          </c:extLst>
        </c:ser>
        <c:ser>
          <c:idx val="1"/>
          <c:order val="1"/>
          <c:tx>
            <c:strRef>
              <c:f>'24 Hr Champ16_FamilyFriend Time'!$A$44</c:f>
              <c:strCache>
                <c:ptCount val="1"/>
                <c:pt idx="0">
                  <c:v>1.15 - 2 Hours</c:v>
                </c:pt>
              </c:strCache>
            </c:strRef>
          </c:tx>
          <c:invertIfNegative val="0"/>
          <c:dLbls>
            <c:dLbl>
              <c:idx val="0"/>
              <c:layout>
                <c:manualLayout>
                  <c:x val="1.5510746731664082E-2"/>
                  <c:y val="3.961180431768631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BCAA-48DD-8110-80FF6C2F8366}"/>
                </c:ext>
                <c:ext xmlns:c15="http://schemas.microsoft.com/office/drawing/2012/chart" uri="{CE6537A1-D6FC-4f65-9D91-7224C49458BB}"/>
              </c:extLst>
            </c:dLbl>
            <c:dLbl>
              <c:idx val="2"/>
              <c:layout>
                <c:manualLayout>
                  <c:x val="1.3294925769997704E-2"/>
                  <c:y val="7.9223608635373335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CAA-48DD-8110-80FF6C2F8366}"/>
                </c:ext>
                <c:ext xmlns:c15="http://schemas.microsoft.com/office/drawing/2012/chart" uri="{CE6537A1-D6FC-4f65-9D91-7224C49458BB}"/>
              </c:extLst>
            </c:dLbl>
            <c:dLbl>
              <c:idx val="3"/>
              <c:layout>
                <c:manualLayout>
                  <c:x val="1.9942388654996677E-2"/>
                  <c:y val="-3.6310401163693385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BCAA-48DD-8110-80FF6C2F8366}"/>
                </c:ext>
                <c:ext xmlns:c15="http://schemas.microsoft.com/office/drawing/2012/chart" uri="{CE6537A1-D6FC-4f65-9D91-7224C49458BB}"/>
              </c:extLst>
            </c:dLbl>
            <c:dLbl>
              <c:idx val="4"/>
              <c:layout>
                <c:manualLayout>
                  <c:x val="1.3294925769997946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BCAA-48DD-8110-80FF6C2F8366}"/>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'24 Hr Champ16_FamilyFriend Time'!$B$41:$F$41</c:f>
              <c:strCache>
                <c:ptCount val="5"/>
                <c:pt idx="0">
                  <c:v>All Players</c:v>
                </c:pt>
                <c:pt idx="1">
                  <c:v>Aged 18-21</c:v>
                </c:pt>
                <c:pt idx="2">
                  <c:v>Aged 22-25</c:v>
                </c:pt>
                <c:pt idx="3">
                  <c:v>Aged 26-30</c:v>
                </c:pt>
                <c:pt idx="4">
                  <c:v>Aged 30 Plus</c:v>
                </c:pt>
              </c:strCache>
            </c:strRef>
          </c:cat>
          <c:val>
            <c:numRef>
              <c:f>'24 Hr Champ16_FamilyFriend Time'!$B$44:$F$44</c:f>
              <c:numCache>
                <c:formatCode>0.0</c:formatCode>
                <c:ptCount val="5"/>
                <c:pt idx="0">
                  <c:v>28.87</c:v>
                </c:pt>
                <c:pt idx="1">
                  <c:v>25.74</c:v>
                </c:pt>
                <c:pt idx="2">
                  <c:v>28.97</c:v>
                </c:pt>
                <c:pt idx="3">
                  <c:v>33.229999999999997</c:v>
                </c:pt>
                <c:pt idx="4">
                  <c:v>21.04</c:v>
                </c:pt>
              </c:numCache>
            </c:numRef>
          </c:val>
          <c:extLst xmlns:c16r2="http://schemas.microsoft.com/office/drawing/2015/06/chart">
            <c:ext xmlns:c16="http://schemas.microsoft.com/office/drawing/2014/chart" uri="{C3380CC4-5D6E-409C-BE32-E72D297353CC}">
              <c16:uniqueId val="{00000008-BCAA-48DD-8110-80FF6C2F8366}"/>
            </c:ext>
          </c:extLst>
        </c:ser>
        <c:ser>
          <c:idx val="2"/>
          <c:order val="2"/>
          <c:tx>
            <c:strRef>
              <c:f>'24 Hr Champ16_FamilyFriend Time'!$A$45</c:f>
              <c:strCache>
                <c:ptCount val="1"/>
                <c:pt idx="0">
                  <c:v>2.15 - 3 Hours</c:v>
                </c:pt>
              </c:strCache>
            </c:strRef>
          </c:tx>
          <c:invertIfNegative val="0"/>
          <c:dLbls>
            <c:dLbl>
              <c:idx val="0"/>
              <c:layout>
                <c:manualLayout>
                  <c:x val="2.2158209616662547E-3"/>
                  <c:y val="1.386413151119033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BCAA-48DD-8110-80FF6C2F8366}"/>
                </c:ext>
                <c:ext xmlns:c15="http://schemas.microsoft.com/office/drawing/2012/chart" uri="{CE6537A1-D6FC-4f65-9D91-7224C49458BB}">
                  <c15:layout>
                    <c:manualLayout>
                      <c:w val="5.3068912031907819E-2"/>
                      <c:h val="5.935844472203898E-2"/>
                    </c:manualLayout>
                  </c15:layout>
                </c:ext>
              </c:extLst>
            </c:dLbl>
            <c:dLbl>
              <c:idx val="3"/>
              <c:layout>
                <c:manualLayout>
                  <c:x val="-8.1245830035669357E-17"/>
                  <c:y val="7.9223608635373335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BCAA-48DD-8110-80FF6C2F8366}"/>
                </c:ext>
                <c:ext xmlns:c15="http://schemas.microsoft.com/office/drawing/2012/chart" uri="{CE6537A1-D6FC-4f65-9D91-7224C49458BB}"/>
              </c:extLst>
            </c:dLbl>
            <c:dLbl>
              <c:idx val="4"/>
              <c:layout>
                <c:manualLayout>
                  <c:x val="3.7112652472272231E-2"/>
                  <c:y val="1.682268883056284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BCAA-48DD-8110-80FF6C2F8366}"/>
                </c:ext>
                <c:ext xmlns:c15="http://schemas.microsoft.com/office/drawing/2012/chart" uri="{CE6537A1-D6FC-4f65-9D91-7224C49458BB}"/>
              </c:extLst>
            </c:dLbl>
            <c:spPr>
              <a:noFill/>
              <a:ln>
                <a:noFill/>
              </a:ln>
              <a:effectLst/>
            </c:spPr>
            <c:txPr>
              <a:bodyPr/>
              <a:lstStyle/>
              <a:p>
                <a:pPr>
                  <a:defRPr sz="12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Champ16_FamilyFriend Time'!$B$41:$F$41</c:f>
              <c:strCache>
                <c:ptCount val="5"/>
                <c:pt idx="0">
                  <c:v>All Players</c:v>
                </c:pt>
                <c:pt idx="1">
                  <c:v>Aged 18-21</c:v>
                </c:pt>
                <c:pt idx="2">
                  <c:v>Aged 22-25</c:v>
                </c:pt>
                <c:pt idx="3">
                  <c:v>Aged 26-30</c:v>
                </c:pt>
                <c:pt idx="4">
                  <c:v>Aged 30 Plus</c:v>
                </c:pt>
              </c:strCache>
            </c:strRef>
          </c:cat>
          <c:val>
            <c:numRef>
              <c:f>'24 Hr Champ16_FamilyFriend Time'!$B$45:$F$45</c:f>
              <c:numCache>
                <c:formatCode>0.0</c:formatCode>
                <c:ptCount val="5"/>
                <c:pt idx="0">
                  <c:v>17.43</c:v>
                </c:pt>
                <c:pt idx="1">
                  <c:v>16.97</c:v>
                </c:pt>
                <c:pt idx="2">
                  <c:v>17.14</c:v>
                </c:pt>
                <c:pt idx="3">
                  <c:v>17</c:v>
                </c:pt>
                <c:pt idx="4">
                  <c:v>21.32</c:v>
                </c:pt>
              </c:numCache>
            </c:numRef>
          </c:val>
          <c:extLst xmlns:c16r2="http://schemas.microsoft.com/office/drawing/2015/06/chart">
            <c:ext xmlns:c16="http://schemas.microsoft.com/office/drawing/2014/chart" uri="{C3380CC4-5D6E-409C-BE32-E72D297353CC}">
              <c16:uniqueId val="{0000000C-BCAA-48DD-8110-80FF6C2F8366}"/>
            </c:ext>
          </c:extLst>
        </c:ser>
        <c:ser>
          <c:idx val="3"/>
          <c:order val="3"/>
          <c:tx>
            <c:strRef>
              <c:f>'24 Hr Champ16_FamilyFriend Time'!$A$46</c:f>
              <c:strCache>
                <c:ptCount val="1"/>
                <c:pt idx="0">
                  <c:v>3.15 and Above Hours</c:v>
                </c:pt>
              </c:strCache>
            </c:strRef>
          </c:tx>
          <c:invertIfNegative val="0"/>
          <c:dLbls>
            <c:dLbl>
              <c:idx val="0"/>
              <c:layout>
                <c:manualLayout>
                  <c:x val="1.3294925769997783E-2"/>
                  <c:y val="1.18835412953060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BCAA-48DD-8110-80FF6C2F8366}"/>
                </c:ext>
                <c:ext xmlns:c15="http://schemas.microsoft.com/office/drawing/2012/chart" uri="{CE6537A1-D6FC-4f65-9D91-7224C49458BB}"/>
              </c:extLst>
            </c:dLbl>
            <c:dLbl>
              <c:idx val="2"/>
              <c:layout>
                <c:manualLayout>
                  <c:x val="0"/>
                  <c:y val="1.582045896770882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BCAA-48DD-8110-80FF6C2F8366}"/>
                </c:ext>
                <c:ext xmlns:c15="http://schemas.microsoft.com/office/drawing/2012/chart" uri="{CE6537A1-D6FC-4f65-9D91-7224C49458BB}"/>
              </c:extLst>
            </c:dLbl>
            <c:dLbl>
              <c:idx val="3"/>
              <c:layout>
                <c:manualLayout>
                  <c:x val="1.3294925769997783E-2"/>
                  <c:y val="1.188354129530592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BCAA-48DD-8110-80FF6C2F8366}"/>
                </c:ext>
                <c:ext xmlns:c15="http://schemas.microsoft.com/office/drawing/2012/chart" uri="{CE6537A1-D6FC-4f65-9D91-7224C49458BB}"/>
              </c:extLst>
            </c:dLbl>
            <c:dLbl>
              <c:idx val="4"/>
              <c:layout>
                <c:manualLayout>
                  <c:x val="1.3432560040163266E-2"/>
                  <c:y val="-1.0577063283756197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BCAA-48DD-8110-80FF6C2F8366}"/>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Champ16_FamilyFriend Time'!$B$41:$F$41</c:f>
              <c:strCache>
                <c:ptCount val="5"/>
                <c:pt idx="0">
                  <c:v>All Players</c:v>
                </c:pt>
                <c:pt idx="1">
                  <c:v>Aged 18-21</c:v>
                </c:pt>
                <c:pt idx="2">
                  <c:v>Aged 22-25</c:v>
                </c:pt>
                <c:pt idx="3">
                  <c:v>Aged 26-30</c:v>
                </c:pt>
                <c:pt idx="4">
                  <c:v>Aged 30 Plus</c:v>
                </c:pt>
              </c:strCache>
            </c:strRef>
          </c:cat>
          <c:val>
            <c:numRef>
              <c:f>'24 Hr Champ16_FamilyFriend Time'!$B$46:$F$46</c:f>
              <c:numCache>
                <c:formatCode>0.0</c:formatCode>
                <c:ptCount val="5"/>
                <c:pt idx="0">
                  <c:v>22.17</c:v>
                </c:pt>
                <c:pt idx="1">
                  <c:v>36.04</c:v>
                </c:pt>
                <c:pt idx="2">
                  <c:v>21.58</c:v>
                </c:pt>
                <c:pt idx="3">
                  <c:v>15.71</c:v>
                </c:pt>
                <c:pt idx="4">
                  <c:v>11.7</c:v>
                </c:pt>
              </c:numCache>
            </c:numRef>
          </c:val>
          <c:extLst xmlns:c16r2="http://schemas.microsoft.com/office/drawing/2015/06/chart">
            <c:ext xmlns:c16="http://schemas.microsoft.com/office/drawing/2014/chart" uri="{C3380CC4-5D6E-409C-BE32-E72D297353CC}">
              <c16:uniqueId val="{00000011-BCAA-48DD-8110-80FF6C2F8366}"/>
            </c:ext>
          </c:extLst>
        </c:ser>
        <c:dLbls>
          <c:showLegendKey val="0"/>
          <c:showVal val="0"/>
          <c:showCatName val="0"/>
          <c:showSerName val="0"/>
          <c:showPercent val="0"/>
          <c:showBubbleSize val="0"/>
        </c:dLbls>
        <c:gapWidth val="150"/>
        <c:axId val="52980352"/>
        <c:axId val="52980912"/>
      </c:barChart>
      <c:catAx>
        <c:axId val="52980352"/>
        <c:scaling>
          <c:orientation val="minMax"/>
        </c:scaling>
        <c:delete val="0"/>
        <c:axPos val="b"/>
        <c:numFmt formatCode="General" sourceLinked="0"/>
        <c:majorTickMark val="out"/>
        <c:minorTickMark val="none"/>
        <c:tickLblPos val="nextTo"/>
        <c:crossAx val="52980912"/>
        <c:crosses val="autoZero"/>
        <c:auto val="1"/>
        <c:lblAlgn val="ctr"/>
        <c:lblOffset val="100"/>
        <c:noMultiLvlLbl val="0"/>
      </c:catAx>
      <c:valAx>
        <c:axId val="52980912"/>
        <c:scaling>
          <c:orientation val="minMax"/>
        </c:scaling>
        <c:delete val="0"/>
        <c:axPos val="l"/>
        <c:majorGridlines>
          <c:spPr>
            <a:ln>
              <a:noFill/>
            </a:ln>
          </c:spPr>
        </c:majorGridlines>
        <c:title>
          <c:tx>
            <c:rich>
              <a:bodyPr rot="-5400000" vert="horz"/>
              <a:lstStyle/>
              <a:p>
                <a:pPr>
                  <a:defRPr/>
                </a:pPr>
                <a:r>
                  <a:rPr lang="en-IE"/>
                  <a:t>Percent</a:t>
                </a:r>
              </a:p>
            </c:rich>
          </c:tx>
          <c:overlay val="0"/>
        </c:title>
        <c:numFmt formatCode="0.0" sourceLinked="1"/>
        <c:majorTickMark val="out"/>
        <c:minorTickMark val="none"/>
        <c:tickLblPos val="nextTo"/>
        <c:crossAx val="52980352"/>
        <c:crosses val="autoZero"/>
        <c:crossBetween val="between"/>
      </c:valAx>
    </c:plotArea>
    <c:legend>
      <c:legendPos val="b"/>
      <c:overlay val="0"/>
    </c:legend>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'24 Hr Champ16_Sleeping Time'!$I$38</c:f>
              <c:strCache>
                <c:ptCount val="1"/>
                <c:pt idx="0">
                  <c:v>7 or Less Hours</c:v>
                </c:pt>
              </c:strCache>
            </c:strRef>
          </c:tx>
          <c:invertIfNegative val="0"/>
          <c:dLbls>
            <c:dLbl>
              <c:idx val="4"/>
              <c:tx>
                <c:rich>
                  <a:bodyPr/>
                  <a:lstStyle/>
                  <a:p>
                    <a:r>
                      <a:rPr lang="en-US"/>
                      <a:t>58.0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962-4600-AB99-D6BFB3508978}"/>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Champ16_Sleeping Time'!$J$36:$N$36</c:f>
              <c:strCache>
                <c:ptCount val="5"/>
                <c:pt idx="0">
                  <c:v>All Players</c:v>
                </c:pt>
                <c:pt idx="1">
                  <c:v>Aged 18-21</c:v>
                </c:pt>
                <c:pt idx="2">
                  <c:v>Aged 22-25</c:v>
                </c:pt>
                <c:pt idx="3">
                  <c:v>Aged 26-30</c:v>
                </c:pt>
                <c:pt idx="4">
                  <c:v>Aged 30 Plus</c:v>
                </c:pt>
              </c:strCache>
            </c:strRef>
          </c:cat>
          <c:val>
            <c:numRef>
              <c:f>'24 Hr Champ16_Sleeping Time'!$J$38:$N$38</c:f>
              <c:numCache>
                <c:formatCode>0.0</c:formatCode>
                <c:ptCount val="5"/>
                <c:pt idx="0">
                  <c:v>41.03</c:v>
                </c:pt>
                <c:pt idx="1">
                  <c:v>35.64</c:v>
                </c:pt>
                <c:pt idx="2">
                  <c:v>37.17</c:v>
                </c:pt>
                <c:pt idx="3">
                  <c:v>44.459999999999994</c:v>
                </c:pt>
                <c:pt idx="4">
                  <c:v>57.8</c:v>
                </c:pt>
              </c:numCache>
            </c:numRef>
          </c:val>
          <c:extLst xmlns:c16r2="http://schemas.microsoft.com/office/drawing/2015/06/chart">
            <c:ext xmlns:c16="http://schemas.microsoft.com/office/drawing/2014/chart" uri="{C3380CC4-5D6E-409C-BE32-E72D297353CC}">
              <c16:uniqueId val="{00000001-3962-4600-AB99-D6BFB3508978}"/>
            </c:ext>
          </c:extLst>
        </c:ser>
        <c:ser>
          <c:idx val="1"/>
          <c:order val="1"/>
          <c:tx>
            <c:strRef>
              <c:f>'24 Hr Champ16_Sleeping Time'!$I$39</c:f>
              <c:strCache>
                <c:ptCount val="1"/>
                <c:pt idx="0">
                  <c:v>7 - 8 Hours</c:v>
                </c:pt>
              </c:strCache>
            </c:strRef>
          </c:tx>
          <c:invertIfNegative val="0"/>
          <c:dLbls>
            <c:dLbl>
              <c:idx val="4"/>
              <c:tx>
                <c:rich>
                  <a:bodyPr/>
                  <a:lstStyle/>
                  <a:p>
                    <a:r>
                      <a:rPr lang="en-US"/>
                      <a:t>37.0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962-4600-AB99-D6BFB3508978}"/>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Champ16_Sleeping Time'!$J$36:$N$36</c:f>
              <c:strCache>
                <c:ptCount val="5"/>
                <c:pt idx="0">
                  <c:v>All Players</c:v>
                </c:pt>
                <c:pt idx="1">
                  <c:v>Aged 18-21</c:v>
                </c:pt>
                <c:pt idx="2">
                  <c:v>Aged 22-25</c:v>
                </c:pt>
                <c:pt idx="3">
                  <c:v>Aged 26-30</c:v>
                </c:pt>
                <c:pt idx="4">
                  <c:v>Aged 30 Plus</c:v>
                </c:pt>
              </c:strCache>
            </c:strRef>
          </c:cat>
          <c:val>
            <c:numRef>
              <c:f>'24 Hr Champ16_Sleeping Time'!$J$39:$N$39</c:f>
              <c:numCache>
                <c:formatCode>0.0</c:formatCode>
                <c:ptCount val="5"/>
                <c:pt idx="0">
                  <c:v>42.970000000000006</c:v>
                </c:pt>
                <c:pt idx="1">
                  <c:v>38.739999999999995</c:v>
                </c:pt>
                <c:pt idx="2">
                  <c:v>45.54</c:v>
                </c:pt>
                <c:pt idx="3">
                  <c:v>44.92</c:v>
                </c:pt>
                <c:pt idx="4">
                  <c:v>36.699999999999996</c:v>
                </c:pt>
              </c:numCache>
            </c:numRef>
          </c:val>
          <c:extLst xmlns:c16r2="http://schemas.microsoft.com/office/drawing/2015/06/chart">
            <c:ext xmlns:c16="http://schemas.microsoft.com/office/drawing/2014/chart" uri="{C3380CC4-5D6E-409C-BE32-E72D297353CC}">
              <c16:uniqueId val="{00000003-3962-4600-AB99-D6BFB3508978}"/>
            </c:ext>
          </c:extLst>
        </c:ser>
        <c:ser>
          <c:idx val="2"/>
          <c:order val="2"/>
          <c:tx>
            <c:strRef>
              <c:f>'24 Hr Champ16_Sleeping Time'!$I$40</c:f>
              <c:strCache>
                <c:ptCount val="1"/>
                <c:pt idx="0">
                  <c:v>8 Plus Hours</c:v>
                </c:pt>
              </c:strCache>
            </c:strRef>
          </c:tx>
          <c:invertIfNegative val="0"/>
          <c:dLbls>
            <c:dLbl>
              <c:idx val="4"/>
              <c:tx>
                <c:rich>
                  <a:bodyPr/>
                  <a:lstStyle/>
                  <a:p>
                    <a:r>
                      <a:rPr lang="en-US"/>
                      <a:t>[*]</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962-4600-AB99-D6BFB3508978}"/>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 Hr Champ16_Sleeping Time'!$J$36:$N$36</c:f>
              <c:strCache>
                <c:ptCount val="5"/>
                <c:pt idx="0">
                  <c:v>All Players</c:v>
                </c:pt>
                <c:pt idx="1">
                  <c:v>Aged 18-21</c:v>
                </c:pt>
                <c:pt idx="2">
                  <c:v>Aged 22-25</c:v>
                </c:pt>
                <c:pt idx="3">
                  <c:v>Aged 26-30</c:v>
                </c:pt>
                <c:pt idx="4">
                  <c:v>Aged 30 Plus</c:v>
                </c:pt>
              </c:strCache>
            </c:strRef>
          </c:cat>
          <c:val>
            <c:numRef>
              <c:f>'24 Hr Champ16_Sleeping Time'!$J$40:$N$40</c:f>
              <c:numCache>
                <c:formatCode>0.0</c:formatCode>
                <c:ptCount val="5"/>
                <c:pt idx="0">
                  <c:v>16</c:v>
                </c:pt>
                <c:pt idx="1">
                  <c:v>25.619999999999997</c:v>
                </c:pt>
                <c:pt idx="2">
                  <c:v>17.29</c:v>
                </c:pt>
                <c:pt idx="3">
                  <c:v>10.61</c:v>
                </c:pt>
                <c:pt idx="4">
                  <c:v>5.49</c:v>
                </c:pt>
              </c:numCache>
            </c:numRef>
          </c:val>
          <c:extLst xmlns:c16r2="http://schemas.microsoft.com/office/drawing/2015/06/chart">
            <c:ext xmlns:c16="http://schemas.microsoft.com/office/drawing/2014/chart" uri="{C3380CC4-5D6E-409C-BE32-E72D297353CC}">
              <c16:uniqueId val="{00000005-3962-4600-AB99-D6BFB3508978}"/>
            </c:ext>
          </c:extLst>
        </c:ser>
        <c:dLbls>
          <c:showLegendKey val="0"/>
          <c:showVal val="0"/>
          <c:showCatName val="0"/>
          <c:showSerName val="0"/>
          <c:showPercent val="0"/>
          <c:showBubbleSize val="0"/>
        </c:dLbls>
        <c:gapWidth val="150"/>
        <c:overlap val="100"/>
        <c:axId val="53801712"/>
        <c:axId val="53802272"/>
      </c:barChart>
      <c:catAx>
        <c:axId val="53801712"/>
        <c:scaling>
          <c:orientation val="minMax"/>
        </c:scaling>
        <c:delete val="0"/>
        <c:axPos val="b"/>
        <c:numFmt formatCode="General" sourceLinked="0"/>
        <c:majorTickMark val="out"/>
        <c:minorTickMark val="none"/>
        <c:tickLblPos val="nextTo"/>
        <c:crossAx val="53802272"/>
        <c:crosses val="autoZero"/>
        <c:auto val="1"/>
        <c:lblAlgn val="ctr"/>
        <c:lblOffset val="100"/>
        <c:noMultiLvlLbl val="0"/>
      </c:catAx>
      <c:valAx>
        <c:axId val="53802272"/>
        <c:scaling>
          <c:orientation val="minMax"/>
          <c:max val="100"/>
        </c:scaling>
        <c:delete val="0"/>
        <c:axPos val="l"/>
        <c:majorGridlines>
          <c:spPr>
            <a:ln>
              <a:noFill/>
            </a:ln>
          </c:spPr>
        </c:majorGridlines>
        <c:title>
          <c:tx>
            <c:rich>
              <a:bodyPr rot="-5400000" vert="horz"/>
              <a:lstStyle/>
              <a:p>
                <a:pPr>
                  <a:defRPr/>
                </a:pPr>
                <a:r>
                  <a:rPr lang="en-US"/>
                  <a:t>Percent</a:t>
                </a:r>
              </a:p>
            </c:rich>
          </c:tx>
          <c:overlay val="0"/>
        </c:title>
        <c:numFmt formatCode="0.0" sourceLinked="1"/>
        <c:majorTickMark val="out"/>
        <c:minorTickMark val="none"/>
        <c:tickLblPos val="nextTo"/>
        <c:crossAx val="53801712"/>
        <c:crosses val="autoZero"/>
        <c:crossBetween val="between"/>
      </c:valAx>
    </c:plotArea>
    <c:legend>
      <c:legendPos val="b"/>
      <c:overlay val="0"/>
    </c:legend>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dLbl>
              <c:idx val="1"/>
              <c:layout>
                <c:manualLayout>
                  <c:x val="0"/>
                  <c:y val="-1.406998775127678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B70-42A7-9F13-08590F789A28}"/>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'Injury durin 2016 Season'!$B$21:$D$21</c:f>
              <c:strCache>
                <c:ptCount val="3"/>
                <c:pt idx="0">
                  <c:v>All Players</c:v>
                </c:pt>
                <c:pt idx="1">
                  <c:v>7 or Less Hours Sleep</c:v>
                </c:pt>
                <c:pt idx="2">
                  <c:v>Over 7 Hours Sleep</c:v>
                </c:pt>
              </c:strCache>
            </c:strRef>
          </c:cat>
          <c:val>
            <c:numRef>
              <c:f>'Injury durin 2016 Season'!$B$22:$D$22</c:f>
              <c:numCache>
                <c:formatCode>0.0</c:formatCode>
                <c:ptCount val="3"/>
                <c:pt idx="0">
                  <c:v>52.12</c:v>
                </c:pt>
                <c:pt idx="1">
                  <c:v>56.6</c:v>
                </c:pt>
                <c:pt idx="2">
                  <c:v>49.44</c:v>
                </c:pt>
              </c:numCache>
            </c:numRef>
          </c:val>
          <c:extLst xmlns:c16r2="http://schemas.microsoft.com/office/drawing/2015/06/chart">
            <c:ext xmlns:c16="http://schemas.microsoft.com/office/drawing/2014/chart" uri="{C3380CC4-5D6E-409C-BE32-E72D297353CC}">
              <c16:uniqueId val="{00000001-2B70-42A7-9F13-08590F789A28}"/>
            </c:ext>
          </c:extLst>
        </c:ser>
        <c:dLbls>
          <c:showLegendKey val="0"/>
          <c:showVal val="0"/>
          <c:showCatName val="0"/>
          <c:showSerName val="0"/>
          <c:showPercent val="0"/>
          <c:showBubbleSize val="0"/>
        </c:dLbls>
        <c:gapWidth val="150"/>
        <c:axId val="53804512"/>
        <c:axId val="53805072"/>
      </c:barChart>
      <c:catAx>
        <c:axId val="53804512"/>
        <c:scaling>
          <c:orientation val="minMax"/>
        </c:scaling>
        <c:delete val="0"/>
        <c:axPos val="b"/>
        <c:numFmt formatCode="General" sourceLinked="0"/>
        <c:majorTickMark val="out"/>
        <c:minorTickMark val="none"/>
        <c:tickLblPos val="nextTo"/>
        <c:crossAx val="53805072"/>
        <c:crosses val="autoZero"/>
        <c:auto val="1"/>
        <c:lblAlgn val="ctr"/>
        <c:lblOffset val="100"/>
        <c:noMultiLvlLbl val="0"/>
      </c:catAx>
      <c:valAx>
        <c:axId val="53805072"/>
        <c:scaling>
          <c:orientation val="minMax"/>
          <c:max val="70"/>
        </c:scaling>
        <c:delete val="0"/>
        <c:axPos val="l"/>
        <c:majorGridlines>
          <c:spPr>
            <a:ln>
              <a:noFill/>
            </a:ln>
          </c:spPr>
        </c:majorGridlines>
        <c:title>
          <c:tx>
            <c:rich>
              <a:bodyPr rot="-5400000" vert="horz"/>
              <a:lstStyle/>
              <a:p>
                <a:pPr>
                  <a:defRPr/>
                </a:pPr>
                <a:r>
                  <a:rPr lang="en-US"/>
                  <a:t>Percent</a:t>
                </a:r>
              </a:p>
            </c:rich>
          </c:tx>
          <c:overlay val="0"/>
        </c:title>
        <c:numFmt formatCode="0.0" sourceLinked="1"/>
        <c:majorTickMark val="out"/>
        <c:minorTickMark val="none"/>
        <c:tickLblPos val="nextTo"/>
        <c:crossAx val="53804512"/>
        <c:crosses val="autoZero"/>
        <c:crossBetween val="between"/>
      </c:valAx>
    </c:plotArea>
    <c:plotVisOnly val="1"/>
    <c:dispBlanksAs val="gap"/>
    <c:showDLblsOverMax val="0"/>
  </c:chart>
  <c:txPr>
    <a:bodyPr/>
    <a:lstStyle/>
    <a:p>
      <a:pPr>
        <a:defRPr sz="1600">
          <a:latin typeface="Calibri" panose="020F050202020403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'Other NB Areas Players Lives_I'!$I$1</c:f>
              <c:strCache>
                <c:ptCount val="1"/>
                <c:pt idx="0">
                  <c:v>All Players</c:v>
                </c:pt>
              </c:strCache>
            </c:strRef>
          </c:tx>
          <c:invertIfNegative val="0"/>
          <c:dLbls>
            <c:dLbl>
              <c:idx val="1"/>
              <c:layout>
                <c:manualLayout>
                  <c:x val="1.5343916366715251E-3"/>
                  <c:y val="2.1434820647418611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6576-4941-B728-4F2122E19492}"/>
                </c:ext>
                <c:ext xmlns:c15="http://schemas.microsoft.com/office/drawing/2012/chart" uri="{CE6537A1-D6FC-4f65-9D91-7224C49458BB}"/>
              </c:extLst>
            </c:dLbl>
            <c:dLbl>
              <c:idx val="3"/>
              <c:layout>
                <c:manualLayout>
                  <c:x val="-2.2187645988595087E-3"/>
                  <c:y val="1.9896639308787527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6576-4941-B728-4F2122E19492}"/>
                </c:ext>
                <c:ext xmlns:c15="http://schemas.microsoft.com/office/drawing/2012/chart" uri="{CE6537A1-D6FC-4f65-9D91-7224C49458BB}"/>
              </c:extLst>
            </c:dLbl>
            <c:dLbl>
              <c:idx val="4"/>
              <c:tx>
                <c:rich>
                  <a:bodyPr/>
                  <a:lstStyle/>
                  <a:p>
                    <a:r>
                      <a:rPr lang="en-US"/>
                      <a:t>[&lt;3.0]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6576-4941-B728-4F2122E19492}"/>
                </c:ext>
                <c:ext xmlns:c15="http://schemas.microsoft.com/office/drawing/2012/chart" uri="{CE6537A1-D6FC-4f65-9D91-7224C49458BB}"/>
              </c:extLst>
            </c:dLbl>
            <c:dLbl>
              <c:idx val="5"/>
              <c:tx>
                <c:rich>
                  <a:bodyPr/>
                  <a:lstStyle/>
                  <a:p>
                    <a:r>
                      <a:rPr lang="en-US"/>
                      <a:t>[&lt;3.0]</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576-4941-B728-4F2122E19492}"/>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'Other NB Areas Players Lives_I'!$H$3:$H$8</c:f>
              <c:strCache>
                <c:ptCount val="6"/>
                <c:pt idx="0">
                  <c:v>Professional Career</c:v>
                </c:pt>
                <c:pt idx="1">
                  <c:v>Family/Partner</c:v>
                </c:pt>
                <c:pt idx="2">
                  <c:v>Friends</c:v>
                </c:pt>
                <c:pt idx="3">
                  <c:v>Other Hobbies / Activities </c:v>
                </c:pt>
                <c:pt idx="4">
                  <c:v>Club Training / Matches</c:v>
                </c:pt>
                <c:pt idx="5">
                  <c:v>Sleeping</c:v>
                </c:pt>
              </c:strCache>
            </c:strRef>
          </c:cat>
          <c:val>
            <c:numRef>
              <c:f>'Other NB Areas Players Lives_I'!$I$3:$I$8</c:f>
              <c:numCache>
                <c:formatCode>0.0</c:formatCode>
                <c:ptCount val="6"/>
                <c:pt idx="0">
                  <c:v>47.64</c:v>
                </c:pt>
                <c:pt idx="1">
                  <c:v>34.799999999999997</c:v>
                </c:pt>
                <c:pt idx="2">
                  <c:v>10.19</c:v>
                </c:pt>
                <c:pt idx="3">
                  <c:v>4.26</c:v>
                </c:pt>
                <c:pt idx="4">
                  <c:v>2</c:v>
                </c:pt>
                <c:pt idx="5">
                  <c:v>2</c:v>
                </c:pt>
              </c:numCache>
            </c:numRef>
          </c:val>
          <c:extLst xmlns:c16r2="http://schemas.microsoft.com/office/drawing/2015/06/chart">
            <c:ext xmlns:c16="http://schemas.microsoft.com/office/drawing/2014/chart" uri="{C3380CC4-5D6E-409C-BE32-E72D297353CC}">
              <c16:uniqueId val="{00000004-6576-4941-B728-4F2122E19492}"/>
            </c:ext>
          </c:extLst>
        </c:ser>
        <c:dLbls>
          <c:showLegendKey val="0"/>
          <c:showVal val="0"/>
          <c:showCatName val="0"/>
          <c:showSerName val="0"/>
          <c:showPercent val="0"/>
          <c:showBubbleSize val="0"/>
        </c:dLbls>
        <c:gapWidth val="150"/>
        <c:axId val="53807312"/>
        <c:axId val="53840288"/>
      </c:barChart>
      <c:catAx>
        <c:axId val="53807312"/>
        <c:scaling>
          <c:orientation val="minMax"/>
        </c:scaling>
        <c:delete val="0"/>
        <c:axPos val="b"/>
        <c:numFmt formatCode="General" sourceLinked="0"/>
        <c:majorTickMark val="out"/>
        <c:minorTickMark val="none"/>
        <c:tickLblPos val="nextTo"/>
        <c:crossAx val="53840288"/>
        <c:crosses val="autoZero"/>
        <c:auto val="1"/>
        <c:lblAlgn val="ctr"/>
        <c:lblOffset val="100"/>
        <c:noMultiLvlLbl val="0"/>
      </c:catAx>
      <c:valAx>
        <c:axId val="53840288"/>
        <c:scaling>
          <c:orientation val="minMax"/>
          <c:max val="60"/>
        </c:scaling>
        <c:delete val="0"/>
        <c:axPos val="l"/>
        <c:title>
          <c:tx>
            <c:rich>
              <a:bodyPr/>
              <a:lstStyle/>
              <a:p>
                <a:pPr>
                  <a:defRPr/>
                </a:pPr>
                <a:r>
                  <a:rPr lang="en-IE"/>
                  <a:t>Percent</a:t>
                </a:r>
              </a:p>
            </c:rich>
          </c:tx>
          <c:overlay val="0"/>
        </c:title>
        <c:numFmt formatCode="0.0" sourceLinked="1"/>
        <c:majorTickMark val="out"/>
        <c:minorTickMark val="none"/>
        <c:tickLblPos val="nextTo"/>
        <c:crossAx val="53807312"/>
        <c:crosses val="autoZero"/>
        <c:crossBetween val="between"/>
      </c:valAx>
    </c:plotArea>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'Report Revision_Fig4.5_260718'!$K$53</c:f>
              <c:strCache>
                <c:ptCount val="1"/>
                <c:pt idx="0">
                  <c:v>Aged 18-30</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'Report Revision_Fig4.5_260718'!$I$54:$I$60</c:f>
              <c:strCache>
                <c:ptCount val="7"/>
                <c:pt idx="0">
                  <c:v>Professional </c:v>
                </c:pt>
                <c:pt idx="1">
                  <c:v>Other </c:v>
                </c:pt>
                <c:pt idx="2">
                  <c:v>Sleep </c:v>
                </c:pt>
                <c:pt idx="3">
                  <c:v>IC Training</c:v>
                </c:pt>
                <c:pt idx="4">
                  <c:v>IC Travel</c:v>
                </c:pt>
                <c:pt idx="5">
                  <c:v>IC Gear/Food </c:v>
                </c:pt>
                <c:pt idx="6">
                  <c:v>IC Total</c:v>
                </c:pt>
              </c:strCache>
            </c:strRef>
          </c:cat>
          <c:val>
            <c:numRef>
              <c:f>'Report Revision_Fig4.5_260718'!$K$54:$K$60</c:f>
              <c:numCache>
                <c:formatCode>0.0</c:formatCode>
                <c:ptCount val="7"/>
                <c:pt idx="0">
                  <c:v>7.8603440000000004</c:v>
                </c:pt>
                <c:pt idx="1">
                  <c:v>2.4445109999999999</c:v>
                </c:pt>
                <c:pt idx="2">
                  <c:v>7.605664</c:v>
                </c:pt>
                <c:pt idx="3">
                  <c:v>2.8366709999999999</c:v>
                </c:pt>
                <c:pt idx="4">
                  <c:v>2.1016859999999999</c:v>
                </c:pt>
                <c:pt idx="5">
                  <c:v>1.1194249999999999</c:v>
                </c:pt>
                <c:pt idx="6">
                  <c:v>6.0577819999999996</c:v>
                </c:pt>
              </c:numCache>
            </c:numRef>
          </c:val>
          <c:extLst xmlns:c16r2="http://schemas.microsoft.com/office/drawing/2015/06/chart">
            <c:ext xmlns:c16="http://schemas.microsoft.com/office/drawing/2014/chart" uri="{C3380CC4-5D6E-409C-BE32-E72D297353CC}">
              <c16:uniqueId val="{00000000-AAC8-4748-B510-508C2D5A2932}"/>
            </c:ext>
          </c:extLst>
        </c:ser>
        <c:ser>
          <c:idx val="1"/>
          <c:order val="1"/>
          <c:tx>
            <c:strRef>
              <c:f>'Report Revision_Fig4.5_260718'!$L$53</c:f>
              <c:strCache>
                <c:ptCount val="1"/>
                <c:pt idx="0">
                  <c:v>Aged 30 Plus</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'Report Revision_Fig4.5_260718'!$I$54:$I$60</c:f>
              <c:strCache>
                <c:ptCount val="7"/>
                <c:pt idx="0">
                  <c:v>Professional </c:v>
                </c:pt>
                <c:pt idx="1">
                  <c:v>Other </c:v>
                </c:pt>
                <c:pt idx="2">
                  <c:v>Sleep </c:v>
                </c:pt>
                <c:pt idx="3">
                  <c:v>IC Training</c:v>
                </c:pt>
                <c:pt idx="4">
                  <c:v>IC Travel</c:v>
                </c:pt>
                <c:pt idx="5">
                  <c:v>IC Gear/Food </c:v>
                </c:pt>
                <c:pt idx="6">
                  <c:v>IC Total</c:v>
                </c:pt>
              </c:strCache>
            </c:strRef>
          </c:cat>
          <c:val>
            <c:numRef>
              <c:f>'Report Revision_Fig4.5_260718'!$L$54:$L$60</c:f>
              <c:numCache>
                <c:formatCode>0.0</c:formatCode>
                <c:ptCount val="7"/>
                <c:pt idx="0">
                  <c:v>8.9144539999999992</c:v>
                </c:pt>
                <c:pt idx="1">
                  <c:v>1.8518790000000001</c:v>
                </c:pt>
                <c:pt idx="2">
                  <c:v>7.2035450000000001</c:v>
                </c:pt>
                <c:pt idx="3">
                  <c:v>3.0724610000000001</c:v>
                </c:pt>
                <c:pt idx="4">
                  <c:v>1.7872380000000001</c:v>
                </c:pt>
                <c:pt idx="5">
                  <c:v>1.118657</c:v>
                </c:pt>
                <c:pt idx="6">
                  <c:v>5.9783559999999998</c:v>
                </c:pt>
              </c:numCache>
            </c:numRef>
          </c:val>
          <c:extLst xmlns:c16r2="http://schemas.microsoft.com/office/drawing/2015/06/chart">
            <c:ext xmlns:c16="http://schemas.microsoft.com/office/drawing/2014/chart" uri="{C3380CC4-5D6E-409C-BE32-E72D297353CC}">
              <c16:uniqueId val="{00000001-AAC8-4748-B510-508C2D5A2932}"/>
            </c:ext>
          </c:extLst>
        </c:ser>
        <c:dLbls>
          <c:showLegendKey val="0"/>
          <c:showVal val="0"/>
          <c:showCatName val="0"/>
          <c:showSerName val="0"/>
          <c:showPercent val="0"/>
          <c:showBubbleSize val="0"/>
        </c:dLbls>
        <c:gapWidth val="150"/>
        <c:axId val="53843088"/>
        <c:axId val="53843648"/>
      </c:barChart>
      <c:catAx>
        <c:axId val="53843088"/>
        <c:scaling>
          <c:orientation val="minMax"/>
        </c:scaling>
        <c:delete val="0"/>
        <c:axPos val="b"/>
        <c:numFmt formatCode="General" sourceLinked="0"/>
        <c:majorTickMark val="out"/>
        <c:minorTickMark val="none"/>
        <c:tickLblPos val="nextTo"/>
        <c:crossAx val="53843648"/>
        <c:crosses val="autoZero"/>
        <c:auto val="1"/>
        <c:lblAlgn val="ctr"/>
        <c:lblOffset val="100"/>
        <c:noMultiLvlLbl val="0"/>
      </c:catAx>
      <c:valAx>
        <c:axId val="53843648"/>
        <c:scaling>
          <c:orientation val="minMax"/>
        </c:scaling>
        <c:delete val="0"/>
        <c:axPos val="l"/>
        <c:majorGridlines>
          <c:spPr>
            <a:ln>
              <a:noFill/>
            </a:ln>
          </c:spPr>
        </c:majorGridlines>
        <c:title>
          <c:tx>
            <c:rich>
              <a:bodyPr/>
              <a:lstStyle/>
              <a:p>
                <a:pPr>
                  <a:defRPr/>
                </a:pPr>
                <a:r>
                  <a:rPr lang="en-IE"/>
                  <a:t>Hours</a:t>
                </a:r>
              </a:p>
            </c:rich>
          </c:tx>
          <c:overlay val="0"/>
        </c:title>
        <c:numFmt formatCode="0.0" sourceLinked="1"/>
        <c:majorTickMark val="out"/>
        <c:minorTickMark val="none"/>
        <c:tickLblPos val="nextTo"/>
        <c:crossAx val="53843088"/>
        <c:crosses val="autoZero"/>
        <c:crossBetween val="between"/>
      </c:valAx>
    </c:plotArea>
    <c:legend>
      <c:legendPos val="b"/>
      <c:overlay val="0"/>
    </c:legend>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'24Hr Field Train Day Champ16_Pr'!$K$1</c:f>
              <c:strCache>
                <c:ptCount val="1"/>
                <c:pt idx="0">
                  <c:v>Players Resident Outside Home County</c:v>
                </c:pt>
              </c:strCache>
            </c:strRef>
          </c:tx>
          <c:invertIfNegative val="0"/>
          <c:dLbls>
            <c:dLbl>
              <c:idx val="0"/>
              <c:layout>
                <c:manualLayout>
                  <c:x val="-5.2305186783746678E-4"/>
                  <c:y val="8.694298494127930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2B9-4700-8F78-445E735CC87A}"/>
                </c:ext>
                <c:ext xmlns:c15="http://schemas.microsoft.com/office/drawing/2012/chart" uri="{CE6537A1-D6FC-4f65-9D91-7224C49458BB}"/>
              </c:extLst>
            </c:dLbl>
            <c:dLbl>
              <c:idx val="2"/>
              <c:layout>
                <c:manualLayout>
                  <c:x val="-5.1350111746200373E-3"/>
                  <c:y val="8.41234633317151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2B9-4700-8F78-445E735CC87A}"/>
                </c:ex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'24Hr Field Train Day Champ16_Pr'!$I$2:$I$8</c:f>
              <c:strCache>
                <c:ptCount val="7"/>
                <c:pt idx="0">
                  <c:v>Professional </c:v>
                </c:pt>
                <c:pt idx="1">
                  <c:v>Other </c:v>
                </c:pt>
                <c:pt idx="2">
                  <c:v>Sleep </c:v>
                </c:pt>
                <c:pt idx="3">
                  <c:v>IC Training</c:v>
                </c:pt>
                <c:pt idx="4">
                  <c:v>IC Travel</c:v>
                </c:pt>
                <c:pt idx="5">
                  <c:v>IC Gear/Food </c:v>
                </c:pt>
                <c:pt idx="6">
                  <c:v>IC Total</c:v>
                </c:pt>
              </c:strCache>
            </c:strRef>
          </c:cat>
          <c:val>
            <c:numRef>
              <c:f>'24Hr Field Train Day Champ16_Pr'!$K$2:$K$8</c:f>
              <c:numCache>
                <c:formatCode>0.0</c:formatCode>
                <c:ptCount val="7"/>
                <c:pt idx="0">
                  <c:v>8.2041160000000009</c:v>
                </c:pt>
                <c:pt idx="1">
                  <c:v>1.710073</c:v>
                </c:pt>
                <c:pt idx="2">
                  <c:v>7.3022200000000002</c:v>
                </c:pt>
                <c:pt idx="3">
                  <c:v>2.6480959999999998</c:v>
                </c:pt>
                <c:pt idx="4">
                  <c:v>3.0062340000000001</c:v>
                </c:pt>
                <c:pt idx="5">
                  <c:v>1.045806</c:v>
                </c:pt>
                <c:pt idx="6">
                  <c:v>6.7001359999999996</c:v>
                </c:pt>
              </c:numCache>
            </c:numRef>
          </c:val>
          <c:extLst xmlns:c16r2="http://schemas.microsoft.com/office/drawing/2015/06/chart">
            <c:ext xmlns:c16="http://schemas.microsoft.com/office/drawing/2014/chart" uri="{C3380CC4-5D6E-409C-BE32-E72D297353CC}">
              <c16:uniqueId val="{00000002-32B9-4700-8F78-445E735CC87A}"/>
            </c:ext>
          </c:extLst>
        </c:ser>
        <c:ser>
          <c:idx val="2"/>
          <c:order val="1"/>
          <c:tx>
            <c:strRef>
              <c:f>'24Hr Field Train Day Champ16_Pr'!$L$1</c:f>
              <c:strCache>
                <c:ptCount val="1"/>
                <c:pt idx="0">
                  <c:v>Players Resident In Home County</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'24Hr Field Train Day Champ16_Pr'!$I$2:$I$8</c:f>
              <c:strCache>
                <c:ptCount val="7"/>
                <c:pt idx="0">
                  <c:v>Professional </c:v>
                </c:pt>
                <c:pt idx="1">
                  <c:v>Other </c:v>
                </c:pt>
                <c:pt idx="2">
                  <c:v>Sleep </c:v>
                </c:pt>
                <c:pt idx="3">
                  <c:v>IC Training</c:v>
                </c:pt>
                <c:pt idx="4">
                  <c:v>IC Travel</c:v>
                </c:pt>
                <c:pt idx="5">
                  <c:v>IC Gear/Food </c:v>
                </c:pt>
                <c:pt idx="6">
                  <c:v>IC Total</c:v>
                </c:pt>
              </c:strCache>
            </c:strRef>
          </c:cat>
          <c:val>
            <c:numRef>
              <c:f>'24Hr Field Train Day Champ16_Pr'!$L$2:$L$8</c:f>
              <c:numCache>
                <c:formatCode>0.0</c:formatCode>
                <c:ptCount val="7"/>
                <c:pt idx="0">
                  <c:v>7.8759690000000004</c:v>
                </c:pt>
                <c:pt idx="1">
                  <c:v>2.6112950000000001</c:v>
                </c:pt>
                <c:pt idx="2">
                  <c:v>7.6563679999999996</c:v>
                </c:pt>
                <c:pt idx="3">
                  <c:v>2.921516</c:v>
                </c:pt>
                <c:pt idx="4">
                  <c:v>1.767469</c:v>
                </c:pt>
                <c:pt idx="5">
                  <c:v>1.1446339999999999</c:v>
                </c:pt>
                <c:pt idx="6">
                  <c:v>5.8336189999999997</c:v>
                </c:pt>
              </c:numCache>
            </c:numRef>
          </c:val>
          <c:extLst xmlns:c16r2="http://schemas.microsoft.com/office/drawing/2015/06/chart">
            <c:ext xmlns:c16="http://schemas.microsoft.com/office/drawing/2014/chart" uri="{C3380CC4-5D6E-409C-BE32-E72D297353CC}">
              <c16:uniqueId val="{00000003-32B9-4700-8F78-445E735CC87A}"/>
            </c:ext>
          </c:extLst>
        </c:ser>
        <c:dLbls>
          <c:showLegendKey val="0"/>
          <c:showVal val="0"/>
          <c:showCatName val="0"/>
          <c:showSerName val="0"/>
          <c:showPercent val="0"/>
          <c:showBubbleSize val="0"/>
        </c:dLbls>
        <c:gapWidth val="150"/>
        <c:axId val="53846448"/>
        <c:axId val="53847008"/>
      </c:barChart>
      <c:catAx>
        <c:axId val="53846448"/>
        <c:scaling>
          <c:orientation val="minMax"/>
        </c:scaling>
        <c:delete val="0"/>
        <c:axPos val="b"/>
        <c:numFmt formatCode="General" sourceLinked="0"/>
        <c:majorTickMark val="out"/>
        <c:minorTickMark val="none"/>
        <c:tickLblPos val="nextTo"/>
        <c:crossAx val="53847008"/>
        <c:crosses val="autoZero"/>
        <c:auto val="1"/>
        <c:lblAlgn val="ctr"/>
        <c:lblOffset val="100"/>
        <c:noMultiLvlLbl val="0"/>
      </c:catAx>
      <c:valAx>
        <c:axId val="53847008"/>
        <c:scaling>
          <c:orientation val="minMax"/>
        </c:scaling>
        <c:delete val="0"/>
        <c:axPos val="l"/>
        <c:majorGridlines>
          <c:spPr>
            <a:ln>
              <a:noFill/>
            </a:ln>
          </c:spPr>
        </c:majorGridlines>
        <c:title>
          <c:tx>
            <c:rich>
              <a:bodyPr rot="-5400000" vert="horz"/>
              <a:lstStyle/>
              <a:p>
                <a:pPr>
                  <a:defRPr/>
                </a:pPr>
                <a:r>
                  <a:rPr lang="en-US"/>
                  <a:t>Hours</a:t>
                </a:r>
              </a:p>
            </c:rich>
          </c:tx>
          <c:overlay val="0"/>
        </c:title>
        <c:numFmt formatCode="0.0" sourceLinked="1"/>
        <c:majorTickMark val="out"/>
        <c:minorTickMark val="none"/>
        <c:tickLblPos val="nextTo"/>
        <c:crossAx val="53846448"/>
        <c:crosses val="autoZero"/>
        <c:crossBetween val="between"/>
      </c:valAx>
    </c:plotArea>
    <c:legend>
      <c:legendPos val="b"/>
      <c:overlay val="0"/>
    </c:legend>
    <c:plotVisOnly val="1"/>
    <c:dispBlanksAs val="gap"/>
    <c:showDLblsOverMax val="0"/>
  </c:chart>
  <c:txPr>
    <a:bodyPr/>
    <a:lstStyle/>
    <a:p>
      <a:pPr>
        <a:defRPr sz="1500">
          <a:latin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44813" cy="496888"/>
          </a:xfrm>
          <a:prstGeom prst="rect">
            <a:avLst/>
          </a:prstGeom>
          <a:noFill/>
          <a:ln w="9525">
            <a:noFill/>
            <a:miter lim="800000"/>
            <a:headEnd/>
            <a:tailEnd/>
          </a:ln>
          <a:effectLst/>
        </p:spPr>
        <p:txBody>
          <a:bodyPr vert="horz" wrap="square" lIns="91522" tIns="45761" rIns="91522" bIns="45761" numCol="1" anchor="t" anchorCtr="0" compatLnSpc="1">
            <a:prstTxWarp prst="textNoShape">
              <a:avLst/>
            </a:prstTxWarp>
          </a:bodyPr>
          <a:lstStyle>
            <a:lvl1pPr>
              <a:defRPr sz="1200" dirty="0">
                <a:ea typeface="+mn-ea"/>
              </a:defRPr>
            </a:lvl1pPr>
          </a:lstStyle>
          <a:p>
            <a:pPr>
              <a:defRPr/>
            </a:pPr>
            <a:endParaRPr lang="en-GB"/>
          </a:p>
        </p:txBody>
      </p:sp>
      <p:sp>
        <p:nvSpPr>
          <p:cNvPr id="8195" name="Rectangle 3"/>
          <p:cNvSpPr>
            <a:spLocks noGrp="1" noChangeArrowheads="1"/>
          </p:cNvSpPr>
          <p:nvPr>
            <p:ph type="dt" sz="quarter" idx="1"/>
          </p:nvPr>
        </p:nvSpPr>
        <p:spPr bwMode="auto">
          <a:xfrm>
            <a:off x="3851276" y="0"/>
            <a:ext cx="2944813" cy="496888"/>
          </a:xfrm>
          <a:prstGeom prst="rect">
            <a:avLst/>
          </a:prstGeom>
          <a:noFill/>
          <a:ln w="9525">
            <a:noFill/>
            <a:miter lim="800000"/>
            <a:headEnd/>
            <a:tailEnd/>
          </a:ln>
          <a:effectLst/>
        </p:spPr>
        <p:txBody>
          <a:bodyPr vert="horz" wrap="square" lIns="91522" tIns="45761" rIns="91522" bIns="45761" numCol="1" anchor="t" anchorCtr="0" compatLnSpc="1">
            <a:prstTxWarp prst="textNoShape">
              <a:avLst/>
            </a:prstTxWarp>
          </a:bodyPr>
          <a:lstStyle>
            <a:lvl1pPr algn="r">
              <a:defRPr sz="1200" dirty="0">
                <a:ea typeface="+mn-ea"/>
              </a:defRPr>
            </a:lvl1pPr>
          </a:lstStyle>
          <a:p>
            <a:pPr>
              <a:defRPr/>
            </a:pPr>
            <a:endParaRPr lang="en-GB"/>
          </a:p>
        </p:txBody>
      </p:sp>
      <p:sp>
        <p:nvSpPr>
          <p:cNvPr id="8196" name="Rectangle 4"/>
          <p:cNvSpPr>
            <a:spLocks noGrp="1" noChangeArrowheads="1"/>
          </p:cNvSpPr>
          <p:nvPr>
            <p:ph type="ftr" sz="quarter" idx="2"/>
          </p:nvPr>
        </p:nvSpPr>
        <p:spPr bwMode="auto">
          <a:xfrm>
            <a:off x="1" y="9429750"/>
            <a:ext cx="2944813" cy="496888"/>
          </a:xfrm>
          <a:prstGeom prst="rect">
            <a:avLst/>
          </a:prstGeom>
          <a:noFill/>
          <a:ln w="9525">
            <a:noFill/>
            <a:miter lim="800000"/>
            <a:headEnd/>
            <a:tailEnd/>
          </a:ln>
          <a:effectLst/>
        </p:spPr>
        <p:txBody>
          <a:bodyPr vert="horz" wrap="square" lIns="91522" tIns="45761" rIns="91522" bIns="45761" numCol="1" anchor="b" anchorCtr="0" compatLnSpc="1">
            <a:prstTxWarp prst="textNoShape">
              <a:avLst/>
            </a:prstTxWarp>
          </a:bodyPr>
          <a:lstStyle>
            <a:lvl1pPr>
              <a:defRPr sz="1200" dirty="0">
                <a:ea typeface="+mn-ea"/>
              </a:defRPr>
            </a:lvl1pPr>
          </a:lstStyle>
          <a:p>
            <a:pPr>
              <a:defRPr/>
            </a:pPr>
            <a:endParaRPr lang="en-GB"/>
          </a:p>
        </p:txBody>
      </p:sp>
      <p:sp>
        <p:nvSpPr>
          <p:cNvPr id="8197" name="Rectangle 5"/>
          <p:cNvSpPr>
            <a:spLocks noGrp="1" noChangeArrowheads="1"/>
          </p:cNvSpPr>
          <p:nvPr>
            <p:ph type="sldNum" sz="quarter" idx="3"/>
          </p:nvPr>
        </p:nvSpPr>
        <p:spPr bwMode="auto">
          <a:xfrm>
            <a:off x="3851276" y="9429750"/>
            <a:ext cx="2944813" cy="496888"/>
          </a:xfrm>
          <a:prstGeom prst="rect">
            <a:avLst/>
          </a:prstGeom>
          <a:noFill/>
          <a:ln w="9525">
            <a:noFill/>
            <a:miter lim="800000"/>
            <a:headEnd/>
            <a:tailEnd/>
          </a:ln>
          <a:effectLst/>
        </p:spPr>
        <p:txBody>
          <a:bodyPr vert="horz" wrap="square" lIns="91522" tIns="45761" rIns="91522" bIns="45761" numCol="1" anchor="b" anchorCtr="0" compatLnSpc="1">
            <a:prstTxWarp prst="textNoShape">
              <a:avLst/>
            </a:prstTxWarp>
          </a:bodyPr>
          <a:lstStyle>
            <a:lvl1pPr algn="r">
              <a:defRPr sz="1200"/>
            </a:lvl1pPr>
          </a:lstStyle>
          <a:p>
            <a:fld id="{AFEDEB54-2356-4B07-84B8-DDE26AE1AA24}" type="slidenum">
              <a:rPr lang="en-GB"/>
              <a:pPr/>
              <a:t>‹#›</a:t>
            </a:fld>
            <a:endParaRPr lang="en-GB"/>
          </a:p>
        </p:txBody>
      </p:sp>
    </p:spTree>
    <p:extLst>
      <p:ext uri="{BB962C8B-B14F-4D97-AF65-F5344CB8AC3E}">
        <p14:creationId xmlns:p14="http://schemas.microsoft.com/office/powerpoint/2010/main" val="3979601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4813" cy="496888"/>
          </a:xfrm>
          <a:prstGeom prst="rect">
            <a:avLst/>
          </a:prstGeom>
          <a:noFill/>
          <a:ln w="9525">
            <a:noFill/>
            <a:miter lim="800000"/>
            <a:headEnd/>
            <a:tailEnd/>
          </a:ln>
          <a:effectLst/>
        </p:spPr>
        <p:txBody>
          <a:bodyPr vert="horz" wrap="square" lIns="91522" tIns="45761" rIns="91522" bIns="45761" numCol="1" anchor="t" anchorCtr="0" compatLnSpc="1">
            <a:prstTxWarp prst="textNoShape">
              <a:avLst/>
            </a:prstTxWarp>
          </a:bodyPr>
          <a:lstStyle>
            <a:lvl1pPr>
              <a:defRPr sz="1200" dirty="0">
                <a:ea typeface="+mn-ea"/>
              </a:defRPr>
            </a:lvl1pPr>
          </a:lstStyle>
          <a:p>
            <a:pPr>
              <a:defRPr/>
            </a:pPr>
            <a:endParaRPr lang="en-GB"/>
          </a:p>
        </p:txBody>
      </p:sp>
      <p:sp>
        <p:nvSpPr>
          <p:cNvPr id="3075" name="Rectangle 3"/>
          <p:cNvSpPr>
            <a:spLocks noGrp="1" noChangeArrowheads="1"/>
          </p:cNvSpPr>
          <p:nvPr>
            <p:ph type="dt" idx="1"/>
          </p:nvPr>
        </p:nvSpPr>
        <p:spPr bwMode="auto">
          <a:xfrm>
            <a:off x="3851276" y="0"/>
            <a:ext cx="2944813" cy="496888"/>
          </a:xfrm>
          <a:prstGeom prst="rect">
            <a:avLst/>
          </a:prstGeom>
          <a:noFill/>
          <a:ln w="9525">
            <a:noFill/>
            <a:miter lim="800000"/>
            <a:headEnd/>
            <a:tailEnd/>
          </a:ln>
          <a:effectLst/>
        </p:spPr>
        <p:txBody>
          <a:bodyPr vert="horz" wrap="square" lIns="91522" tIns="45761" rIns="91522" bIns="45761" numCol="1" anchor="t" anchorCtr="0" compatLnSpc="1">
            <a:prstTxWarp prst="textNoShape">
              <a:avLst/>
            </a:prstTxWarp>
          </a:bodyPr>
          <a:lstStyle>
            <a:lvl1pPr algn="r">
              <a:defRPr sz="1200" dirty="0">
                <a:ea typeface="+mn-ea"/>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1" y="4714876"/>
            <a:ext cx="5438775" cy="4468813"/>
          </a:xfrm>
          <a:prstGeom prst="rect">
            <a:avLst/>
          </a:prstGeom>
          <a:noFill/>
          <a:ln w="9525">
            <a:noFill/>
            <a:miter lim="800000"/>
            <a:headEnd/>
            <a:tailEnd/>
          </a:ln>
          <a:effectLst/>
        </p:spPr>
        <p:txBody>
          <a:bodyPr vert="horz" wrap="square" lIns="91522" tIns="45761" rIns="91522" bIns="4576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1" y="9429750"/>
            <a:ext cx="2944813" cy="496888"/>
          </a:xfrm>
          <a:prstGeom prst="rect">
            <a:avLst/>
          </a:prstGeom>
          <a:noFill/>
          <a:ln w="9525">
            <a:noFill/>
            <a:miter lim="800000"/>
            <a:headEnd/>
            <a:tailEnd/>
          </a:ln>
          <a:effectLst/>
        </p:spPr>
        <p:txBody>
          <a:bodyPr vert="horz" wrap="square" lIns="91522" tIns="45761" rIns="91522" bIns="45761" numCol="1" anchor="b" anchorCtr="0" compatLnSpc="1">
            <a:prstTxWarp prst="textNoShape">
              <a:avLst/>
            </a:prstTxWarp>
          </a:bodyPr>
          <a:lstStyle>
            <a:lvl1pPr>
              <a:defRPr sz="1200" dirty="0">
                <a:ea typeface="+mn-ea"/>
              </a:defRPr>
            </a:lvl1pPr>
          </a:lstStyle>
          <a:p>
            <a:pPr>
              <a:defRPr/>
            </a:pPr>
            <a:endParaRPr lang="en-GB"/>
          </a:p>
        </p:txBody>
      </p:sp>
      <p:sp>
        <p:nvSpPr>
          <p:cNvPr id="3079" name="Rectangle 7"/>
          <p:cNvSpPr>
            <a:spLocks noGrp="1" noChangeArrowheads="1"/>
          </p:cNvSpPr>
          <p:nvPr>
            <p:ph type="sldNum" sz="quarter" idx="5"/>
          </p:nvPr>
        </p:nvSpPr>
        <p:spPr bwMode="auto">
          <a:xfrm>
            <a:off x="3851276" y="9429750"/>
            <a:ext cx="2944813" cy="496888"/>
          </a:xfrm>
          <a:prstGeom prst="rect">
            <a:avLst/>
          </a:prstGeom>
          <a:noFill/>
          <a:ln w="9525">
            <a:noFill/>
            <a:miter lim="800000"/>
            <a:headEnd/>
            <a:tailEnd/>
          </a:ln>
          <a:effectLst/>
        </p:spPr>
        <p:txBody>
          <a:bodyPr vert="horz" wrap="square" lIns="91522" tIns="45761" rIns="91522" bIns="45761" numCol="1" anchor="b" anchorCtr="0" compatLnSpc="1">
            <a:prstTxWarp prst="textNoShape">
              <a:avLst/>
            </a:prstTxWarp>
          </a:bodyPr>
          <a:lstStyle>
            <a:lvl1pPr algn="r">
              <a:defRPr sz="1200"/>
            </a:lvl1pPr>
          </a:lstStyle>
          <a:p>
            <a:fld id="{E5DCE4BA-1AD9-49A3-B03E-6C7391C08FFC}" type="slidenum">
              <a:rPr lang="en-GB"/>
              <a:pPr/>
              <a:t>‹#›</a:t>
            </a:fld>
            <a:endParaRPr lang="en-GB"/>
          </a:p>
        </p:txBody>
      </p:sp>
    </p:spTree>
    <p:extLst>
      <p:ext uri="{BB962C8B-B14F-4D97-AF65-F5344CB8AC3E}">
        <p14:creationId xmlns:p14="http://schemas.microsoft.com/office/powerpoint/2010/main" val="1304160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E5DCE4BA-1AD9-49A3-B03E-6C7391C08FFC}" type="slidenum">
              <a:rPr lang="en-GB" smtClean="0"/>
              <a:pPr/>
              <a:t>1</a:t>
            </a:fld>
            <a:endParaRPr lang="en-GB"/>
          </a:p>
        </p:txBody>
      </p:sp>
    </p:spTree>
    <p:extLst>
      <p:ext uri="{BB962C8B-B14F-4D97-AF65-F5344CB8AC3E}">
        <p14:creationId xmlns:p14="http://schemas.microsoft.com/office/powerpoint/2010/main" val="4025992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228577" indent="-228577">
              <a:buFont typeface="+mj-lt"/>
              <a:buAutoNum type="arabicPeriod"/>
            </a:pPr>
            <a:r>
              <a:rPr lang="en-IE" baseline="0" dirty="0"/>
              <a:t>Moving on to look at the average amount of time that players devoted to their IC commitments per week during the 2016 championship.</a:t>
            </a:r>
          </a:p>
          <a:p>
            <a:pPr marL="228577" indent="-228577">
              <a:buFont typeface="+mj-lt"/>
              <a:buAutoNum type="arabicPeriod"/>
            </a:pPr>
            <a:endParaRPr lang="en-IE" baseline="0" dirty="0"/>
          </a:p>
          <a:p>
            <a:pPr marL="228577" indent="-228577">
              <a:buFont typeface="+mj-lt"/>
              <a:buAutoNum type="arabicPeriod"/>
            </a:pPr>
            <a:endParaRPr lang="en-IE" baseline="0" dirty="0"/>
          </a:p>
          <a:p>
            <a:pPr marL="228577" indent="-228577">
              <a:buFont typeface="+mj-lt"/>
              <a:buAutoNum type="arabicPeriod"/>
            </a:pPr>
            <a:r>
              <a:rPr lang="en-IE" baseline="0" dirty="0"/>
              <a:t>In this table here, we break this information out into the different session types, </a:t>
            </a:r>
          </a:p>
          <a:p>
            <a:r>
              <a:rPr lang="en-IE" baseline="0" dirty="0"/>
              <a:t> - what proportions of players undertook each, for a match and non-match week, and </a:t>
            </a:r>
          </a:p>
          <a:p>
            <a:r>
              <a:rPr lang="en-IE" baseline="0" dirty="0"/>
              <a:t> - the time allocated to each </a:t>
            </a:r>
          </a:p>
          <a:p>
            <a:endParaRPr lang="en-IE" baseline="0" dirty="0"/>
          </a:p>
          <a:p>
            <a:endParaRPr lang="en-IE" baseline="0" dirty="0"/>
          </a:p>
          <a:p>
            <a:pPr marL="228577" indent="-228577">
              <a:buFont typeface="+mj-lt"/>
              <a:buAutoNum type="arabicPeriod" startAt="3"/>
            </a:pPr>
            <a:r>
              <a:rPr lang="en-IE" baseline="0" dirty="0"/>
              <a:t>As can be seen, the average number of hours per week that players devoted to their IC commitments during the 2016 championship varied from 14.5 hours for those who undertook a field-based session only (which was very few players) to 30.8 hours, which was for players who undertook their IC pitch and sports conditioning sessions in combination with individually instigated training sessions.</a:t>
            </a:r>
          </a:p>
          <a:p>
            <a:pPr marL="228577" indent="-228577">
              <a:buFont typeface="+mj-lt"/>
              <a:buAutoNum type="arabicPeriod" startAt="3"/>
            </a:pPr>
            <a:endParaRPr lang="en-IE" baseline="0" dirty="0"/>
          </a:p>
          <a:p>
            <a:r>
              <a:rPr lang="en-IE" baseline="0" dirty="0"/>
              <a:t> - The majority of players were undertaking this combination of sessions.</a:t>
            </a:r>
          </a:p>
          <a:p>
            <a:endParaRPr lang="en-IE" baseline="0" dirty="0"/>
          </a:p>
          <a:p>
            <a:endParaRPr lang="en-IE" baseline="0" dirty="0"/>
          </a:p>
          <a:p>
            <a:pPr marL="228577" indent="-228577" defTabSz="914306">
              <a:buFont typeface="+mj-lt"/>
              <a:buAutoNum type="arabicPeriod" startAt="4"/>
              <a:defRPr/>
            </a:pPr>
            <a:r>
              <a:rPr lang="en-IE" baseline="0" dirty="0"/>
              <a:t>Just to note that the match week information presented in the report does not include the amount of time that players devote to their IC commitments the day of a game itself.</a:t>
            </a:r>
          </a:p>
          <a:p>
            <a:pPr marL="228577" indent="-228577">
              <a:buFont typeface="+mj-lt"/>
              <a:buAutoNum type="arabicPeriod" startAt="4"/>
            </a:pPr>
            <a:endParaRPr lang="en-IE" baseline="0" dirty="0"/>
          </a:p>
          <a:p>
            <a:pPr marL="228577" indent="-228577">
              <a:buFont typeface="+mj-lt"/>
              <a:buAutoNum type="arabicPeriod" startAt="4"/>
            </a:pPr>
            <a:endParaRPr lang="en-IE" baseline="0" dirty="0"/>
          </a:p>
          <a:p>
            <a:pPr marL="228577" indent="-228577">
              <a:buFont typeface="+mj-lt"/>
              <a:buAutoNum type="arabicPeriod" startAt="4"/>
            </a:pPr>
            <a:r>
              <a:rPr lang="en-IE" baseline="0" dirty="0"/>
              <a:t>An important point to note is that the time commitment information presented here, and in the report, is only a baseline measure of players’ IC time commitment. </a:t>
            </a:r>
          </a:p>
          <a:p>
            <a:r>
              <a:rPr lang="en-IE" baseline="0" dirty="0"/>
              <a:t> - This is because we were not able to include an exhaustive list of each inter-county task that players allocate time to in the player questionnaire, such as the completion of daily electronic diaries that track sleep, nutrition, rest, etc.</a:t>
            </a:r>
          </a:p>
          <a:p>
            <a:endParaRPr lang="en-IE" baseline="0" dirty="0"/>
          </a:p>
          <a:p>
            <a:r>
              <a:rPr lang="en-IE" baseline="0" dirty="0"/>
              <a:t> - Given this, we focussed on players’ substantive inter-county time duties (pitch and sports conditioning, along with time taken to travel to and from such sessions, and on gear/food preparation). </a:t>
            </a:r>
          </a:p>
          <a:p>
            <a:endParaRPr lang="en-IE" baseline="0" dirty="0"/>
          </a:p>
          <a:p>
            <a:r>
              <a:rPr lang="en-IE" baseline="0" dirty="0"/>
              <a:t> </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10</a:t>
            </a:fld>
            <a:endParaRPr lang="en-GB"/>
          </a:p>
        </p:txBody>
      </p:sp>
    </p:spTree>
    <p:extLst>
      <p:ext uri="{BB962C8B-B14F-4D97-AF65-F5344CB8AC3E}">
        <p14:creationId xmlns:p14="http://schemas.microsoft.com/office/powerpoint/2010/main" val="260202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228577" indent="-228577">
              <a:buFont typeface="+mj-lt"/>
              <a:buAutoNum type="arabicPeriod"/>
            </a:pPr>
            <a:r>
              <a:rPr lang="en-IE" baseline="0" dirty="0"/>
              <a:t>I mentioned that we also asked players about their involvement with other Gaelic teams during the championship, which, for most players, was their club teams. </a:t>
            </a:r>
          </a:p>
          <a:p>
            <a:pPr marL="228577" indent="-228577">
              <a:buFont typeface="+mj-lt"/>
              <a:buAutoNum type="arabicPeriod"/>
            </a:pPr>
            <a:endParaRPr lang="en-IE" baseline="0" dirty="0"/>
          </a:p>
          <a:p>
            <a:r>
              <a:rPr lang="en-IE" baseline="0" dirty="0"/>
              <a:t> - For those players that trained/played with their club team during the championship, this added another minimum four hours per week to their Gaelic games time commitments during the 2016 championship.</a:t>
            </a:r>
          </a:p>
          <a:p>
            <a:endParaRPr lang="en-IE" baseline="0" dirty="0"/>
          </a:p>
          <a:p>
            <a:r>
              <a:rPr lang="en-IE" baseline="0" dirty="0"/>
              <a:t> - There is more detailed analysis on this in the report</a:t>
            </a:r>
          </a:p>
          <a:p>
            <a:endParaRPr lang="en-IE" baseline="0" dirty="0"/>
          </a:p>
          <a:p>
            <a:endParaRPr lang="en-IE" baseline="0" dirty="0"/>
          </a:p>
          <a:p>
            <a:endParaRPr lang="en-IE" baseline="0" dirty="0"/>
          </a:p>
          <a:p>
            <a:pPr marL="228577" indent="-228577">
              <a:buFont typeface="+mj-lt"/>
              <a:buAutoNum type="arabicPeriod" startAt="3"/>
            </a:pPr>
            <a:endParaRPr lang="en-IE" baseline="0" dirty="0"/>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11</a:t>
            </a:fld>
            <a:endParaRPr lang="en-GB"/>
          </a:p>
        </p:txBody>
      </p:sp>
    </p:spTree>
    <p:extLst>
      <p:ext uri="{BB962C8B-B14F-4D97-AF65-F5344CB8AC3E}">
        <p14:creationId xmlns:p14="http://schemas.microsoft.com/office/powerpoint/2010/main" val="3410750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Main Findings:</a:t>
            </a:r>
          </a:p>
          <a:p>
            <a:endParaRPr lang="en-IE" baseline="0" dirty="0"/>
          </a:p>
          <a:p>
            <a:pPr marL="228577" indent="-228577" defTabSz="914306">
              <a:buFont typeface="+mj-lt"/>
              <a:buAutoNum type="arabicPeriod"/>
              <a:defRPr/>
            </a:pPr>
            <a:r>
              <a:rPr lang="en-IE" dirty="0">
                <a:latin typeface="Calibri" panose="020F0502020204030204" pitchFamily="34" charset="0"/>
              </a:rPr>
              <a:t>40% played with 2 or more teams during 2016 (most likely, club and county)</a:t>
            </a:r>
          </a:p>
          <a:p>
            <a:pPr marL="228577" indent="-228577" defTabSz="914306">
              <a:buFont typeface="+mj-lt"/>
              <a:buAutoNum type="arabicPeriod"/>
              <a:defRPr/>
            </a:pPr>
            <a:endParaRPr lang="en-IE" dirty="0">
              <a:latin typeface="Calibri" panose="020F0502020204030204" pitchFamily="34" charset="0"/>
            </a:endParaRPr>
          </a:p>
          <a:p>
            <a:pPr marL="228577" indent="-228577" defTabSz="914306">
              <a:buFont typeface="+mj-lt"/>
              <a:buAutoNum type="arabicPeriod"/>
              <a:defRPr/>
            </a:pPr>
            <a:r>
              <a:rPr lang="en-IE" dirty="0">
                <a:latin typeface="Calibri" panose="020F0502020204030204" pitchFamily="34" charset="0"/>
              </a:rPr>
              <a:t>When we examine by age-group, can seen it is mainly players aged 18-21 that are involved with multiple teams</a:t>
            </a:r>
          </a:p>
          <a:p>
            <a:pPr defTabSz="914306">
              <a:defRPr/>
            </a:pPr>
            <a:endParaRPr lang="en-IE" dirty="0">
              <a:latin typeface="Calibri" panose="020F0502020204030204" pitchFamily="34" charset="0"/>
            </a:endParaRPr>
          </a:p>
          <a:p>
            <a:pPr defTabSz="914306">
              <a:defRPr/>
            </a:pPr>
            <a:r>
              <a:rPr lang="en-IE" dirty="0">
                <a:latin typeface="Calibri" panose="020F0502020204030204" pitchFamily="34" charset="0"/>
              </a:rPr>
              <a:t>       – 68% played with 4 or more teams during 2016;</a:t>
            </a:r>
          </a:p>
          <a:p>
            <a:pPr defTabSz="914306">
              <a:defRPr/>
            </a:pPr>
            <a:r>
              <a:rPr lang="en-IE" dirty="0">
                <a:latin typeface="Calibri" panose="020F0502020204030204" pitchFamily="34" charset="0"/>
              </a:rPr>
              <a:t>       - 42% played with 5 or more teams during 2016.</a:t>
            </a:r>
          </a:p>
          <a:p>
            <a:pPr defTabSz="914306">
              <a:defRPr/>
            </a:pPr>
            <a:endParaRPr lang="en-IE" dirty="0">
              <a:latin typeface="Calibri" panose="020F0502020204030204" pitchFamily="34" charset="0"/>
            </a:endParaRPr>
          </a:p>
          <a:p>
            <a:pPr defTabSz="914306">
              <a:defRPr/>
            </a:pPr>
            <a:endParaRPr lang="en-IE" dirty="0">
              <a:latin typeface="Calibri" panose="020F0502020204030204" pitchFamily="34" charset="0"/>
            </a:endParaRPr>
          </a:p>
          <a:p>
            <a:pPr marL="171432" indent="-171432">
              <a:buFont typeface="Arial" panose="020B0604020202020204" pitchFamily="34" charset="0"/>
              <a:buChar char="•"/>
            </a:pPr>
            <a:r>
              <a:rPr lang="en-IE" baseline="0" dirty="0"/>
              <a:t>From a player welfare point of view, this is an important issue to examine.</a:t>
            </a:r>
          </a:p>
          <a:p>
            <a:pPr marL="171432" indent="-171432">
              <a:buFont typeface="Arial" panose="020B0604020202020204" pitchFamily="34" charset="0"/>
              <a:buChar char="•"/>
            </a:pPr>
            <a:endParaRPr lang="en-IE" baseline="0" dirty="0"/>
          </a:p>
          <a:p>
            <a:r>
              <a:rPr lang="en-IE" baseline="0" dirty="0"/>
              <a:t> - This is not just from a training load point of view, but having more than one team set-up and management to adhere to can give rise to other types of conflicts for these players, particularly younger players.</a:t>
            </a:r>
          </a:p>
          <a:p>
            <a:pPr defTabSz="914306">
              <a:defRPr/>
            </a:pPr>
            <a:endParaRPr lang="en-IE" baseline="0" dirty="0"/>
          </a:p>
          <a:p>
            <a:pPr marL="228577" indent="-228577">
              <a:buFont typeface="+mj-lt"/>
              <a:buAutoNum type="arabicPeriod"/>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12</a:t>
            </a:fld>
            <a:endParaRPr lang="en-GB"/>
          </a:p>
        </p:txBody>
      </p:sp>
    </p:spTree>
    <p:extLst>
      <p:ext uri="{BB962C8B-B14F-4D97-AF65-F5344CB8AC3E}">
        <p14:creationId xmlns:p14="http://schemas.microsoft.com/office/powerpoint/2010/main" val="2660299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228577" indent="-228577">
              <a:buFont typeface="+mj-lt"/>
              <a:buAutoNum type="arabicPeriod"/>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13</a:t>
            </a:fld>
            <a:endParaRPr lang="en-GB"/>
          </a:p>
        </p:txBody>
      </p:sp>
    </p:spTree>
    <p:extLst>
      <p:ext uri="{BB962C8B-B14F-4D97-AF65-F5344CB8AC3E}">
        <p14:creationId xmlns:p14="http://schemas.microsoft.com/office/powerpoint/2010/main" val="77744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14</a:t>
            </a:fld>
            <a:endParaRPr lang="en-GB"/>
          </a:p>
        </p:txBody>
      </p:sp>
    </p:spTree>
    <p:extLst>
      <p:ext uri="{BB962C8B-B14F-4D97-AF65-F5344CB8AC3E}">
        <p14:creationId xmlns:p14="http://schemas.microsoft.com/office/powerpoint/2010/main" val="56598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15</a:t>
            </a:fld>
            <a:endParaRPr lang="en-GB"/>
          </a:p>
        </p:txBody>
      </p:sp>
    </p:spTree>
    <p:extLst>
      <p:ext uri="{BB962C8B-B14F-4D97-AF65-F5344CB8AC3E}">
        <p14:creationId xmlns:p14="http://schemas.microsoft.com/office/powerpoint/2010/main" val="165485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Main Findings:</a:t>
            </a:r>
          </a:p>
          <a:p>
            <a:endParaRPr lang="en-IE" baseline="0" dirty="0"/>
          </a:p>
          <a:p>
            <a:pPr marL="228577" indent="-228577">
              <a:buFont typeface="+mj-lt"/>
              <a:buAutoNum type="arabicPeriod"/>
            </a:pPr>
            <a:r>
              <a:rPr lang="en-IE" baseline="0" dirty="0"/>
              <a:t>As identified already, 2016 players devoted on average 6.1 hours to their IC commitments on a pitch-based training day.</a:t>
            </a:r>
          </a:p>
          <a:p>
            <a:endParaRPr lang="en-IE" baseline="0" dirty="0"/>
          </a:p>
          <a:p>
            <a:r>
              <a:rPr lang="en-IE" baseline="0" dirty="0"/>
              <a:t> - To put this figure in context, the average working day for males in Ireland is about 7.9 hours.</a:t>
            </a:r>
          </a:p>
          <a:p>
            <a:endParaRPr lang="en-IE" baseline="0" dirty="0"/>
          </a:p>
          <a:p>
            <a:endParaRPr lang="en-IE" baseline="0" dirty="0"/>
          </a:p>
          <a:p>
            <a:pPr marL="228577" indent="-228577">
              <a:buFont typeface="+mj-lt"/>
              <a:buAutoNum type="arabicPeriod" startAt="2"/>
            </a:pPr>
            <a:r>
              <a:rPr lang="en-IE" baseline="0" dirty="0"/>
              <a:t>In fact, as can be seen from this chart, this is the average amount of time that 2016 players devoted to their professional commitments on a pitch-based training day.</a:t>
            </a:r>
          </a:p>
          <a:p>
            <a:endParaRPr lang="en-IE" baseline="0" dirty="0"/>
          </a:p>
          <a:p>
            <a:r>
              <a:rPr lang="en-IE" baseline="0" dirty="0"/>
              <a:t> - Thus, players IC commitments on a pitch-based training day is almost equivalent to players undertaking a second consecutive shift of work.</a:t>
            </a:r>
          </a:p>
          <a:p>
            <a:endParaRPr lang="en-IE" baseline="0" dirty="0"/>
          </a:p>
          <a:p>
            <a:endParaRPr lang="en-IE" baseline="0" dirty="0"/>
          </a:p>
          <a:p>
            <a:pPr marL="228577" indent="-228577">
              <a:buFont typeface="+mj-lt"/>
              <a:buAutoNum type="arabicPeriod" startAt="3"/>
            </a:pPr>
            <a:r>
              <a:rPr lang="en-IE" baseline="0" dirty="0"/>
              <a:t>In terms of their other life areas, we found that 2016 players devoted approximately 7.6 hours to sleep and 2.4 hours to ‘other’, where ‘other’ includes time spent with family, friends, and general downtime. </a:t>
            </a:r>
          </a:p>
          <a:p>
            <a:pPr marL="228577" indent="-228577">
              <a:buFont typeface="+mj-lt"/>
              <a:buAutoNum type="arabicPeriod" startAt="3"/>
            </a:pPr>
            <a:endParaRPr lang="en-IE" baseline="0" dirty="0"/>
          </a:p>
          <a:p>
            <a:pPr marL="228577" indent="-228577">
              <a:buFont typeface="+mj-lt"/>
              <a:buAutoNum type="arabicPeriod" startAt="3"/>
            </a:pPr>
            <a:r>
              <a:rPr lang="en-IE" baseline="0" dirty="0"/>
              <a:t>Lets take a closer look at each of these other areas of players’ lives.</a:t>
            </a:r>
          </a:p>
          <a:p>
            <a:endParaRPr lang="en-IE" baseline="0" dirty="0"/>
          </a:p>
          <a:p>
            <a:endParaRPr lang="en-IE" baseline="0" dirty="0"/>
          </a:p>
          <a:p>
            <a:endParaRPr lang="en-IE" baseline="0" dirty="0"/>
          </a:p>
          <a:p>
            <a:endParaRPr lang="en-IE" baseline="0" dirty="0"/>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16</a:t>
            </a:fld>
            <a:endParaRPr lang="en-GB"/>
          </a:p>
        </p:txBody>
      </p:sp>
    </p:spTree>
    <p:extLst>
      <p:ext uri="{BB962C8B-B14F-4D97-AF65-F5344CB8AC3E}">
        <p14:creationId xmlns:p14="http://schemas.microsoft.com/office/powerpoint/2010/main" val="33066393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dirty="0"/>
              <a:t>1. Based</a:t>
            </a:r>
            <a:r>
              <a:rPr lang="en-IE" baseline="0" dirty="0"/>
              <a:t> on the player workshops, time is one of the main commitments required to play senior IC</a:t>
            </a:r>
          </a:p>
          <a:p>
            <a:endParaRPr lang="en-IE" baseline="0" dirty="0"/>
          </a:p>
          <a:p>
            <a:r>
              <a:rPr lang="en-IE" baseline="0" dirty="0"/>
              <a:t> - This then has knock-on implications for other areas of players lives outside of IC</a:t>
            </a:r>
          </a:p>
          <a:p>
            <a:endParaRPr lang="en-IE" baseline="0" dirty="0"/>
          </a:p>
          <a:p>
            <a:endParaRPr lang="en-IE" baseline="0" dirty="0"/>
          </a:p>
          <a:p>
            <a:r>
              <a:rPr lang="en-IE" baseline="0" dirty="0"/>
              <a:t>2. Given this, we asked players about the amount of time that they devoted to their pitch-based and sports conditioning training sessions.</a:t>
            </a:r>
          </a:p>
          <a:p>
            <a:endParaRPr lang="en-IE" baseline="0" dirty="0"/>
          </a:p>
          <a:p>
            <a:r>
              <a:rPr lang="en-IE" baseline="0" dirty="0"/>
              <a:t> - This included time spent travelling to and from such sessions, and on food and gear preparation on such training days. </a:t>
            </a:r>
          </a:p>
          <a:p>
            <a:endParaRPr lang="en-IE" baseline="0" dirty="0"/>
          </a:p>
          <a:p>
            <a:r>
              <a:rPr lang="en-IE" baseline="0" dirty="0"/>
              <a:t> - We also asked players about the number of each type of training that they undertook per week, both during a match week and a non-match week.</a:t>
            </a:r>
          </a:p>
          <a:p>
            <a:endParaRPr lang="en-IE" baseline="0" dirty="0"/>
          </a:p>
          <a:p>
            <a:endParaRPr lang="en-IE" baseline="0" dirty="0"/>
          </a:p>
          <a:p>
            <a:pPr marL="228577" indent="-228577">
              <a:buFont typeface="+mj-lt"/>
              <a:buAutoNum type="arabicPeriod" startAt="3"/>
            </a:pPr>
            <a:r>
              <a:rPr lang="en-IE" baseline="0" dirty="0"/>
              <a:t>In addition, players were asked about the amount of time that they devoted to individually instigated training sessions </a:t>
            </a:r>
          </a:p>
          <a:p>
            <a:pPr marL="228577" indent="-228577">
              <a:buFont typeface="+mj-lt"/>
              <a:buAutoNum type="arabicPeriod" startAt="3"/>
            </a:pPr>
            <a:endParaRPr lang="en-IE" baseline="0" dirty="0"/>
          </a:p>
          <a:p>
            <a:pPr marL="228577" indent="-228577">
              <a:buFont typeface="+mj-lt"/>
              <a:buAutoNum type="arabicPeriod" startAt="3"/>
            </a:pPr>
            <a:endParaRPr lang="en-IE" baseline="0" dirty="0"/>
          </a:p>
          <a:p>
            <a:pPr marL="228577" indent="-228577">
              <a:buFont typeface="+mj-lt"/>
              <a:buAutoNum type="arabicPeriod" startAt="3"/>
            </a:pPr>
            <a:r>
              <a:rPr lang="en-IE" baseline="0" dirty="0"/>
              <a:t>and time spent with other Gaelic teams that they would have been involved with during the championship</a:t>
            </a:r>
          </a:p>
          <a:p>
            <a:r>
              <a:rPr lang="en-IE" baseline="0" dirty="0"/>
              <a:t>  </a:t>
            </a:r>
          </a:p>
          <a:p>
            <a:r>
              <a:rPr lang="en-IE" baseline="0" dirty="0"/>
              <a:t> - For most players, this would have been their club because the time period for which the data was captured related to late May/June 2016</a:t>
            </a:r>
          </a:p>
          <a:p>
            <a:endParaRPr lang="en-IE" baseline="0" dirty="0"/>
          </a:p>
          <a:p>
            <a:endParaRPr lang="en-IE" baseline="0" dirty="0"/>
          </a:p>
          <a:p>
            <a:pPr marL="228577" indent="-228577">
              <a:buFont typeface="+mj-lt"/>
              <a:buAutoNum type="arabicPeriod" startAt="5"/>
            </a:pPr>
            <a:r>
              <a:rPr lang="en-IE" baseline="0" dirty="0"/>
              <a:t>For this time commitment information, we focussed on the championship time period, specifically late May/June, as this is the time period when most players would want to be at their peak and, therefore, is the time period when they are most likely devoting maximum time to their inter-county commitments. </a:t>
            </a:r>
          </a:p>
          <a:p>
            <a:pPr marL="228577" indent="-228577">
              <a:buFont typeface="+mj-lt"/>
              <a:buAutoNum type="arabicPeriod" startAt="5"/>
            </a:pPr>
            <a:endParaRPr lang="en-IE" baseline="0" dirty="0"/>
          </a:p>
          <a:p>
            <a:r>
              <a:rPr lang="en-IE" baseline="0" dirty="0"/>
              <a:t> - We did though ask players how their championship IC time commitments compared with the pre-season and national league, and this information is available in the report.</a:t>
            </a:r>
          </a:p>
          <a:p>
            <a:endParaRPr lang="en-IE" baseline="0" dirty="0"/>
          </a:p>
          <a:p>
            <a:endParaRPr lang="en-IE" baseline="0" dirty="0"/>
          </a:p>
          <a:p>
            <a:pPr marL="228577" indent="-228577">
              <a:buFont typeface="+mj-lt"/>
              <a:buAutoNum type="arabicPeriod" startAt="6"/>
            </a:pPr>
            <a:r>
              <a:rPr lang="en-IE" baseline="0" dirty="0"/>
              <a:t>We also asked players if they had time off from Gaelic games during 2016 and, if so, the amount of time</a:t>
            </a:r>
          </a:p>
          <a:p>
            <a:pPr marL="228577" indent="-228577">
              <a:buFont typeface="+mj-lt"/>
              <a:buAutoNum type="arabicPeriod" startAt="6"/>
            </a:pPr>
            <a:endParaRPr lang="en-IE" baseline="0" dirty="0"/>
          </a:p>
          <a:p>
            <a:pPr marL="228577" indent="-228577">
              <a:buFont typeface="+mj-lt"/>
              <a:buAutoNum type="arabicPeriod" startAt="6"/>
            </a:pPr>
            <a:endParaRPr lang="en-IE" baseline="0" dirty="0"/>
          </a:p>
          <a:p>
            <a:pPr marL="228577" indent="-228577">
              <a:buFont typeface="+mj-lt"/>
              <a:buAutoNum type="arabicPeriod" startAt="6"/>
            </a:pPr>
            <a:r>
              <a:rPr lang="en-IE" baseline="0" dirty="0"/>
              <a:t>In addition, we asked players about the number of teams that they were involved with during the 2016 season</a:t>
            </a:r>
          </a:p>
          <a:p>
            <a:endParaRPr lang="en-IE" baseline="0" dirty="0"/>
          </a:p>
          <a:p>
            <a:endParaRPr lang="en-IE" baseline="0" dirty="0"/>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17</a:t>
            </a:fld>
            <a:endParaRPr lang="en-GB"/>
          </a:p>
        </p:txBody>
      </p:sp>
    </p:spTree>
    <p:extLst>
      <p:ext uri="{BB962C8B-B14F-4D97-AF65-F5344CB8AC3E}">
        <p14:creationId xmlns:p14="http://schemas.microsoft.com/office/powerpoint/2010/main" val="3428592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46 per cent of 2016 players aged over 30 spent an hour or less with their family/partner/friends or just generally relaxing on a pitch-based training day</a:t>
            </a:r>
          </a:p>
          <a:p>
            <a:endParaRPr lang="en-IE" baseline="0" dirty="0"/>
          </a:p>
          <a:p>
            <a:endParaRPr lang="en-IE" baseline="0" dirty="0"/>
          </a:p>
          <a:p>
            <a:pPr marL="171432" indent="-171432">
              <a:buFont typeface="Arial" panose="020B0604020202020204" pitchFamily="34" charset="0"/>
              <a:buChar char="•"/>
            </a:pPr>
            <a:r>
              <a:rPr lang="en-IE" baseline="0" dirty="0"/>
              <a:t>Important to note that this is not all due to players IC commitments: I will come back to this in a moment</a:t>
            </a:r>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18</a:t>
            </a:fld>
            <a:endParaRPr lang="en-GB"/>
          </a:p>
        </p:txBody>
      </p:sp>
    </p:spTree>
    <p:extLst>
      <p:ext uri="{BB962C8B-B14F-4D97-AF65-F5344CB8AC3E}">
        <p14:creationId xmlns:p14="http://schemas.microsoft.com/office/powerpoint/2010/main" val="40971344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19</a:t>
            </a:fld>
            <a:endParaRPr lang="en-GB"/>
          </a:p>
        </p:txBody>
      </p:sp>
    </p:spTree>
    <p:extLst>
      <p:ext uri="{BB962C8B-B14F-4D97-AF65-F5344CB8AC3E}">
        <p14:creationId xmlns:p14="http://schemas.microsoft.com/office/powerpoint/2010/main" val="1532756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p:cNvSpPr>
          <p:nvPr>
            <p:ph type="sldImg"/>
          </p:nvPr>
        </p:nvSpPr>
        <p:spPr>
          <a:ln/>
        </p:spPr>
      </p:sp>
      <p:sp>
        <p:nvSpPr>
          <p:cNvPr id="11267" name="Notes Placeholder 2"/>
          <p:cNvSpPr>
            <a:spLocks noGrp="1"/>
          </p:cNvSpPr>
          <p:nvPr>
            <p:ph type="body" idx="1"/>
          </p:nvPr>
        </p:nvSpPr>
        <p:spPr>
          <a:noFill/>
          <a:ln/>
        </p:spPr>
        <p:txBody>
          <a:bodyPr/>
          <a:lstStyle/>
          <a:p>
            <a:endParaRPr lang="en-IE" dirty="0"/>
          </a:p>
        </p:txBody>
      </p:sp>
      <p:sp>
        <p:nvSpPr>
          <p:cNvPr id="11268" name="Slide Number Placeholder 3"/>
          <p:cNvSpPr>
            <a:spLocks noGrp="1"/>
          </p:cNvSpPr>
          <p:nvPr>
            <p:ph type="sldNum" sz="quarter" idx="5"/>
          </p:nvPr>
        </p:nvSpPr>
        <p:spPr>
          <a:noFill/>
        </p:spPr>
        <p:txBody>
          <a:bodyPr/>
          <a:lstStyle/>
          <a:p>
            <a:fld id="{712FA065-B586-492A-877A-7FF3CB926C54}" type="slidenum">
              <a:rPr lang="en-GB"/>
              <a:pPr/>
              <a:t>2</a:t>
            </a:fld>
            <a:endParaRPr lang="en-GB"/>
          </a:p>
        </p:txBody>
      </p:sp>
    </p:spTree>
    <p:extLst>
      <p:ext uri="{BB962C8B-B14F-4D97-AF65-F5344CB8AC3E}">
        <p14:creationId xmlns:p14="http://schemas.microsoft.com/office/powerpoint/2010/main" val="2832751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20</a:t>
            </a:fld>
            <a:endParaRPr lang="en-GB"/>
          </a:p>
        </p:txBody>
      </p:sp>
    </p:spTree>
    <p:extLst>
      <p:ext uri="{BB962C8B-B14F-4D97-AF65-F5344CB8AC3E}">
        <p14:creationId xmlns:p14="http://schemas.microsoft.com/office/powerpoint/2010/main" val="27772047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58 per cent of those aged over 30 are getting 7 or less hours sleep on pitch-based training days</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21</a:t>
            </a:fld>
            <a:endParaRPr lang="en-GB"/>
          </a:p>
        </p:txBody>
      </p:sp>
    </p:spTree>
    <p:extLst>
      <p:ext uri="{BB962C8B-B14F-4D97-AF65-F5344CB8AC3E}">
        <p14:creationId xmlns:p14="http://schemas.microsoft.com/office/powerpoint/2010/main" val="1638811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Descriptively, we found that the injury rate was somewhat higher among players who got 7 or less hours sleep</a:t>
            </a:r>
          </a:p>
          <a:p>
            <a:endParaRPr lang="en-IE" baseline="0" dirty="0"/>
          </a:p>
          <a:p>
            <a:r>
              <a:rPr lang="en-IE" baseline="0" dirty="0"/>
              <a:t> - More research needed to take a closer look at this relationship</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Research suggests as well that sleep may be effecting players’ mental well-being: I will come back to this in a few moments</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22</a:t>
            </a:fld>
            <a:endParaRPr lang="en-GB"/>
          </a:p>
        </p:txBody>
      </p:sp>
    </p:spTree>
    <p:extLst>
      <p:ext uri="{BB962C8B-B14F-4D97-AF65-F5344CB8AC3E}">
        <p14:creationId xmlns:p14="http://schemas.microsoft.com/office/powerpoint/2010/main" val="6053355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dirty="0">
                <a:solidFill>
                  <a:srgbClr val="376092"/>
                </a:solidFill>
                <a:latin typeface="Calibri" charset="0"/>
              </a:rPr>
              <a:t>The research points to a lack of awareness on importance of sleep for recovery, performance and overall well-being.</a:t>
            </a:r>
          </a:p>
          <a:p>
            <a:pPr marL="171432" indent="-171432">
              <a:buFont typeface="Arial" panose="020B0604020202020204" pitchFamily="34" charset="0"/>
              <a:buChar char="•"/>
            </a:pPr>
            <a:endParaRPr lang="en-IE" dirty="0">
              <a:solidFill>
                <a:srgbClr val="376092"/>
              </a:solidFill>
              <a:latin typeface="Calibri" charset="0"/>
            </a:endParaRPr>
          </a:p>
          <a:p>
            <a:pPr marL="171432" indent="-171432">
              <a:buFont typeface="Arial" panose="020B0604020202020204" pitchFamily="34" charset="0"/>
              <a:buChar char="•"/>
            </a:pPr>
            <a:r>
              <a:rPr lang="en-IE" dirty="0">
                <a:solidFill>
                  <a:srgbClr val="376092"/>
                </a:solidFill>
                <a:latin typeface="Calibri" charset="0"/>
              </a:rPr>
              <a:t>Players were asked if they felt that their IC commitments took up a large amount of their time, to which 96 per cent of players responded ‘yes’.</a:t>
            </a:r>
          </a:p>
          <a:p>
            <a:pPr marL="171432" indent="-171432">
              <a:buFont typeface="Arial" panose="020B0604020202020204" pitchFamily="34" charset="0"/>
              <a:buChar char="•"/>
            </a:pPr>
            <a:endParaRPr lang="en-IE" dirty="0">
              <a:solidFill>
                <a:srgbClr val="376092"/>
              </a:solidFill>
              <a:latin typeface="Calibri" charset="0"/>
            </a:endParaRPr>
          </a:p>
          <a:p>
            <a:pPr marL="171432" indent="-171432">
              <a:buFont typeface="Arial" panose="020B0604020202020204" pitchFamily="34" charset="0"/>
              <a:buChar char="•"/>
            </a:pPr>
            <a:r>
              <a:rPr lang="en-IE" dirty="0">
                <a:solidFill>
                  <a:srgbClr val="376092"/>
                </a:solidFill>
                <a:latin typeface="Calibri" charset="0"/>
              </a:rPr>
              <a:t>They were then asked what life areas they would like to devote more time to.</a:t>
            </a:r>
          </a:p>
          <a:p>
            <a:pPr marL="171432" indent="-171432">
              <a:buFont typeface="Arial" panose="020B0604020202020204" pitchFamily="34" charset="0"/>
              <a:buChar char="•"/>
            </a:pPr>
            <a:endParaRPr lang="en-IE" dirty="0">
              <a:solidFill>
                <a:srgbClr val="376092"/>
              </a:solidFill>
              <a:latin typeface="Calibri" charset="0"/>
            </a:endParaRPr>
          </a:p>
          <a:p>
            <a:pPr marL="171432" indent="-171432">
              <a:buFont typeface="Arial" panose="020B0604020202020204" pitchFamily="34" charset="0"/>
              <a:buChar char="•"/>
            </a:pPr>
            <a:r>
              <a:rPr lang="en-IE" dirty="0">
                <a:solidFill>
                  <a:srgbClr val="376092"/>
                </a:solidFill>
                <a:latin typeface="Calibri" charset="0"/>
              </a:rPr>
              <a:t>This figure presents the results to this question and, as can be seen, sleep doesn’t feature…</a:t>
            </a:r>
          </a:p>
          <a:p>
            <a:pPr marL="171432" indent="-171432">
              <a:buFont typeface="Arial" panose="020B0604020202020204" pitchFamily="34" charset="0"/>
              <a:buChar char="•"/>
            </a:pPr>
            <a:endParaRPr lang="en-IE" dirty="0">
              <a:solidFill>
                <a:srgbClr val="376092"/>
              </a:solidFill>
              <a:latin typeface="Calibri" charset="0"/>
            </a:endParaRPr>
          </a:p>
          <a:p>
            <a:pPr marL="171432" indent="-171432">
              <a:buFont typeface="Arial" panose="020B0604020202020204" pitchFamily="34" charset="0"/>
              <a:buChar char="•"/>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23</a:t>
            </a:fld>
            <a:endParaRPr lang="en-GB"/>
          </a:p>
        </p:txBody>
      </p:sp>
    </p:spTree>
    <p:extLst>
      <p:ext uri="{BB962C8B-B14F-4D97-AF65-F5344CB8AC3E}">
        <p14:creationId xmlns:p14="http://schemas.microsoft.com/office/powerpoint/2010/main" val="3479716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Other findings from the research question the ability of players to maintain this balance between their work and IC commitments over the medium to long term</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24</a:t>
            </a:fld>
            <a:endParaRPr lang="en-GB"/>
          </a:p>
        </p:txBody>
      </p:sp>
    </p:spTree>
    <p:extLst>
      <p:ext uri="{BB962C8B-B14F-4D97-AF65-F5344CB8AC3E}">
        <p14:creationId xmlns:p14="http://schemas.microsoft.com/office/powerpoint/2010/main" val="17757080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Players aged over 30 actually allocated more time to their professional commitments on a field based training day compared to younger players, but no less time to their IC commitments. </a:t>
            </a:r>
          </a:p>
          <a:p>
            <a:endParaRPr lang="en-IE" baseline="0" dirty="0"/>
          </a:p>
          <a:p>
            <a:pPr marL="171432" indent="-171432">
              <a:buFont typeface="Arial" panose="020B0604020202020204" pitchFamily="34" charset="0"/>
              <a:buChar char="•"/>
            </a:pPr>
            <a:r>
              <a:rPr lang="en-IE" baseline="0" dirty="0"/>
              <a:t>However, they only managed to do this by cutting back on personal relationship and sleep time.</a:t>
            </a:r>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25</a:t>
            </a:fld>
            <a:endParaRPr lang="en-GB"/>
          </a:p>
        </p:txBody>
      </p:sp>
    </p:spTree>
    <p:extLst>
      <p:ext uri="{BB962C8B-B14F-4D97-AF65-F5344CB8AC3E}">
        <p14:creationId xmlns:p14="http://schemas.microsoft.com/office/powerpoint/2010/main" val="562917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Even though players resident outside of their home county had to spend more time travelling to and from training, they did not cut back on their professional commitments to do so.</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Instead, they managed to keep their professional commitments going in tandem with their IC commitments by devoting less time to their family/partner/friends/general downtime, and sleeping slightly less too.</a:t>
            </a:r>
          </a:p>
          <a:p>
            <a:pPr marL="171432" indent="-171432">
              <a:buFont typeface="Arial" panose="020B0604020202020204" pitchFamily="34" charset="0"/>
              <a:buChar char="•"/>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26</a:t>
            </a:fld>
            <a:endParaRPr lang="en-GB"/>
          </a:p>
        </p:txBody>
      </p:sp>
    </p:spTree>
    <p:extLst>
      <p:ext uri="{BB962C8B-B14F-4D97-AF65-F5344CB8AC3E}">
        <p14:creationId xmlns:p14="http://schemas.microsoft.com/office/powerpoint/2010/main" val="38226757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Currently, the IC commitments of top-tier players, particularly footballers, appears to be impinging on some of these players professional careers</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27</a:t>
            </a:fld>
            <a:endParaRPr lang="en-GB"/>
          </a:p>
        </p:txBody>
      </p:sp>
    </p:spTree>
    <p:extLst>
      <p:ext uri="{BB962C8B-B14F-4D97-AF65-F5344CB8AC3E}">
        <p14:creationId xmlns:p14="http://schemas.microsoft.com/office/powerpoint/2010/main" val="27537593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Eventually, it seems to be players’ professional careers take precedence over playing IC, as this was the key reason why 2016 players ceased playing IC at the end of the 2016 season – they wanted to focus on their professional career. </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This was followed by injury.</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Even though there has been growing concerns that senior IC players are no longer enjoying the game because of the commitments required to play at this level, as can be seen from this figure that a lack of enjoyment for the games was not a key reason among 2016 players for withdrawing from the inter-county game.</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Neither was the game being too demanding a reason why they stopped playing senior IC.</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28</a:t>
            </a:fld>
            <a:endParaRPr lang="en-GB"/>
          </a:p>
        </p:txBody>
      </p:sp>
    </p:spTree>
    <p:extLst>
      <p:ext uri="{BB962C8B-B14F-4D97-AF65-F5344CB8AC3E}">
        <p14:creationId xmlns:p14="http://schemas.microsoft.com/office/powerpoint/2010/main" val="1707176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Sleep:</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One of the most important performance enhancing measures that an athlete can engage in and, yet, not attention appears to be being given to it.</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Instead, counties are investing in a lot of other ‘performance’ enhancing measures that are taking up players time and which have other knock-on implications as well</a:t>
            </a:r>
          </a:p>
          <a:p>
            <a:pPr marL="171432" indent="-171432">
              <a:buFont typeface="Arial" panose="020B0604020202020204" pitchFamily="34" charset="0"/>
              <a:buChar char="•"/>
            </a:pPr>
            <a:endParaRPr lang="en-IE" sz="2000" dirty="0">
              <a:latin typeface="Calibri" charset="0"/>
            </a:endParaRPr>
          </a:p>
          <a:p>
            <a:pPr marL="171432" indent="-171432">
              <a:buFont typeface="Arial" panose="020B0604020202020204" pitchFamily="34" charset="0"/>
              <a:buChar char="•"/>
            </a:pPr>
            <a:endParaRPr lang="en-IE" sz="2000" dirty="0">
              <a:latin typeface="Calibri" charset="0"/>
            </a:endParaRPr>
          </a:p>
          <a:p>
            <a:pPr marL="171432" indent="-171432">
              <a:buFont typeface="Arial" panose="020B0604020202020204" pitchFamily="34" charset="0"/>
              <a:buChar char="•"/>
            </a:pPr>
            <a:r>
              <a:rPr lang="en-IE" sz="2000" dirty="0">
                <a:latin typeface="Calibri" charset="0"/>
              </a:rPr>
              <a:t>Professional Career:</a:t>
            </a:r>
          </a:p>
          <a:p>
            <a:pPr marL="171432" indent="-171432">
              <a:buFont typeface="Arial" panose="020B0604020202020204" pitchFamily="34" charset="0"/>
              <a:buChar char="•"/>
            </a:pPr>
            <a:r>
              <a:rPr lang="en-IE" sz="2000" dirty="0">
                <a:latin typeface="Calibri" charset="0"/>
              </a:rPr>
              <a:t>Careers/courses chosen to give players time needed to play? </a:t>
            </a:r>
          </a:p>
          <a:p>
            <a:pPr marL="349214" lvl="1"/>
            <a:endParaRPr lang="en-IE" sz="2000" dirty="0">
              <a:latin typeface="Calibri" charset="0"/>
            </a:endParaRPr>
          </a:p>
          <a:p>
            <a:pPr marL="349214" lvl="1"/>
            <a:r>
              <a:rPr lang="en-IE" sz="2000" dirty="0">
                <a:latin typeface="Calibri" charset="0"/>
              </a:rPr>
              <a:t>-   Such career decisions not in players’ long-term interests </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29</a:t>
            </a:fld>
            <a:endParaRPr lang="en-GB"/>
          </a:p>
        </p:txBody>
      </p:sp>
    </p:spTree>
    <p:extLst>
      <p:ext uri="{BB962C8B-B14F-4D97-AF65-F5344CB8AC3E}">
        <p14:creationId xmlns:p14="http://schemas.microsoft.com/office/powerpoint/2010/main" val="120257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p:cNvSpPr>
          <p:nvPr>
            <p:ph type="sldImg"/>
          </p:nvPr>
        </p:nvSpPr>
        <p:spPr>
          <a:ln/>
        </p:spPr>
      </p:sp>
      <p:sp>
        <p:nvSpPr>
          <p:cNvPr id="13315" name="Notes Placeholder 2"/>
          <p:cNvSpPr>
            <a:spLocks noGrp="1"/>
          </p:cNvSpPr>
          <p:nvPr>
            <p:ph type="body" idx="1"/>
          </p:nvPr>
        </p:nvSpPr>
        <p:spPr>
          <a:noFill/>
          <a:ln/>
        </p:spPr>
        <p:txBody>
          <a:bodyPr/>
          <a:lstStyle/>
          <a:p>
            <a:pPr marL="228577" indent="-228577">
              <a:buAutoNum type="arabicPeriod"/>
            </a:pPr>
            <a:r>
              <a:rPr lang="en-IE" dirty="0"/>
              <a:t>Most</a:t>
            </a:r>
            <a:r>
              <a:rPr lang="en-IE" baseline="0" dirty="0"/>
              <a:t> people in this room will be aware of the advances that have taken place in Gaelic games over the last couple of decades. </a:t>
            </a:r>
          </a:p>
          <a:p>
            <a:endParaRPr lang="en-IE" baseline="0" dirty="0"/>
          </a:p>
          <a:p>
            <a:r>
              <a:rPr lang="en-IE" baseline="0" dirty="0"/>
              <a:t> - For the most part, the evolution that has taken place has predominately been driven by developments in sports science, new technologies (GPS), education and the use of data</a:t>
            </a:r>
          </a:p>
          <a:p>
            <a:endParaRPr lang="en-IE" baseline="0" dirty="0"/>
          </a:p>
          <a:p>
            <a:r>
              <a:rPr lang="en-IE" baseline="0" dirty="0"/>
              <a:t> - There have  also been spill-overs from professional sports into Gaelic games – such as S&amp;C from rugby and AFL, and more recently tactical skills from basketball</a:t>
            </a:r>
          </a:p>
          <a:p>
            <a:endParaRPr lang="en-IE" baseline="0" dirty="0"/>
          </a:p>
          <a:p>
            <a:r>
              <a:rPr lang="en-IE" baseline="0" dirty="0"/>
              <a:t> - The aim of most, if not all, of the measures that have been introduced has been to increase the performance levels of players</a:t>
            </a:r>
          </a:p>
          <a:p>
            <a:endParaRPr lang="en-IE" baseline="0" dirty="0"/>
          </a:p>
          <a:p>
            <a:endParaRPr lang="en-IE" baseline="0" dirty="0"/>
          </a:p>
          <a:p>
            <a:r>
              <a:rPr lang="en-IE" baseline="0" dirty="0"/>
              <a:t>2. However, the changes that have taken place have increased the commitments required of players, particularly those playing at senior IC level</a:t>
            </a:r>
          </a:p>
          <a:p>
            <a:endParaRPr lang="en-IE" baseline="0" dirty="0"/>
          </a:p>
          <a:p>
            <a:endParaRPr lang="en-IE" baseline="0" dirty="0"/>
          </a:p>
          <a:p>
            <a:r>
              <a:rPr lang="en-IE" baseline="0" dirty="0"/>
              <a:t>3. Although the GAA and GPA have introduced a number of measures over the years to ensure players’ needs are met, and that they enjoy their experience of playing senior IC, concerns have been raised that the demands that the modern game is placing on players are having negative effects on their lives.</a:t>
            </a:r>
          </a:p>
          <a:p>
            <a:endParaRPr lang="en-IE" baseline="0" dirty="0"/>
          </a:p>
          <a:p>
            <a:endParaRPr lang="en-IE" baseline="0" dirty="0"/>
          </a:p>
          <a:p>
            <a:r>
              <a:rPr lang="en-IE" dirty="0">
                <a:latin typeface="Calibri" charset="0"/>
              </a:rPr>
              <a:t>4. Given this, under the 2017-2019 GAA/GPA agreement, a working party was established to identify the full extent of the demands being made on players</a:t>
            </a:r>
          </a:p>
          <a:p>
            <a:endParaRPr lang="en-IE" dirty="0">
              <a:latin typeface="Calibri" charset="0"/>
            </a:endParaRPr>
          </a:p>
          <a:p>
            <a:endParaRPr lang="en-IE" dirty="0">
              <a:latin typeface="Calibri" charset="0"/>
            </a:endParaRPr>
          </a:p>
          <a:p>
            <a:r>
              <a:rPr lang="en-IE" dirty="0">
                <a:latin typeface="Calibri" charset="0"/>
              </a:rPr>
              <a:t>5. </a:t>
            </a:r>
            <a:r>
              <a:rPr lang="en-IE" baseline="0" dirty="0"/>
              <a:t>As a first step in this process, the two associations jointly commissioned the ESRI as an independent organisation to objectively identify what these demands are and the knock-on effects</a:t>
            </a:r>
          </a:p>
          <a:p>
            <a:endParaRPr lang="en-IE" baseline="0" dirty="0"/>
          </a:p>
          <a:p>
            <a:r>
              <a:rPr lang="en-IE" baseline="0" dirty="0"/>
              <a:t> - This includes not just their physical and mental well-being, but also time spent with family and friends, on their professional careers and their club involvement as well</a:t>
            </a:r>
          </a:p>
          <a:p>
            <a:endParaRPr lang="en-IE" baseline="0" dirty="0"/>
          </a:p>
          <a:p>
            <a:endParaRPr lang="en-IE" baseline="0" dirty="0"/>
          </a:p>
          <a:p>
            <a:endParaRPr lang="en-IE" baseline="0" dirty="0"/>
          </a:p>
        </p:txBody>
      </p:sp>
      <p:sp>
        <p:nvSpPr>
          <p:cNvPr id="13316" name="Slide Number Placeholder 3"/>
          <p:cNvSpPr>
            <a:spLocks noGrp="1"/>
          </p:cNvSpPr>
          <p:nvPr>
            <p:ph type="sldNum" sz="quarter" idx="5"/>
          </p:nvPr>
        </p:nvSpPr>
        <p:spPr>
          <a:noFill/>
        </p:spPr>
        <p:txBody>
          <a:bodyPr/>
          <a:lstStyle/>
          <a:p>
            <a:fld id="{1519F745-CC72-4744-8448-DEF296A585D2}" type="slidenum">
              <a:rPr lang="en-GB"/>
              <a:pPr/>
              <a:t>3</a:t>
            </a:fld>
            <a:endParaRPr lang="en-GB"/>
          </a:p>
        </p:txBody>
      </p:sp>
    </p:spTree>
    <p:extLst>
      <p:ext uri="{BB962C8B-B14F-4D97-AF65-F5344CB8AC3E}">
        <p14:creationId xmlns:p14="http://schemas.microsoft.com/office/powerpoint/2010/main" val="30617349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30</a:t>
            </a:fld>
            <a:endParaRPr lang="en-GB"/>
          </a:p>
        </p:txBody>
      </p:sp>
    </p:spTree>
    <p:extLst>
      <p:ext uri="{BB962C8B-B14F-4D97-AF65-F5344CB8AC3E}">
        <p14:creationId xmlns:p14="http://schemas.microsoft.com/office/powerpoint/2010/main" val="34461938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31</a:t>
            </a:fld>
            <a:endParaRPr lang="en-GB"/>
          </a:p>
        </p:txBody>
      </p:sp>
    </p:spTree>
    <p:extLst>
      <p:ext uri="{BB962C8B-B14F-4D97-AF65-F5344CB8AC3E}">
        <p14:creationId xmlns:p14="http://schemas.microsoft.com/office/powerpoint/2010/main" val="3799248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32</a:t>
            </a:fld>
            <a:endParaRPr lang="en-GB"/>
          </a:p>
        </p:txBody>
      </p:sp>
    </p:spTree>
    <p:extLst>
      <p:ext uri="{BB962C8B-B14F-4D97-AF65-F5344CB8AC3E}">
        <p14:creationId xmlns:p14="http://schemas.microsoft.com/office/powerpoint/2010/main" val="38212599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Various competing demands (work, family and inter-county), along with the pressures that they feel from playing inter-county (e.g., time commitments, effort required, being continuously in the public eye, open to scrutiny by the media and general public) may be affecting some players mental well-being</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33</a:t>
            </a:fld>
            <a:endParaRPr lang="en-GB"/>
          </a:p>
        </p:txBody>
      </p:sp>
    </p:spTree>
    <p:extLst>
      <p:ext uri="{BB962C8B-B14F-4D97-AF65-F5344CB8AC3E}">
        <p14:creationId xmlns:p14="http://schemas.microsoft.com/office/powerpoint/2010/main" val="9045676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marL="171432" indent="-171432">
              <a:buFont typeface="Arial" panose="020B0604020202020204" pitchFamily="34" charset="0"/>
              <a:buChar char="•"/>
            </a:pPr>
            <a:r>
              <a:rPr lang="en-IE" baseline="0" dirty="0"/>
              <a:t>Sleep is one of the most important performance enhancing measures that an athlete can engage in and, yet, not attention appears to be being given to it.</a:t>
            </a:r>
          </a:p>
          <a:p>
            <a:pPr marL="171432" indent="-171432">
              <a:buFont typeface="Arial" panose="020B0604020202020204" pitchFamily="34" charset="0"/>
              <a:buChar char="•"/>
            </a:pPr>
            <a:endParaRPr lang="en-IE" baseline="0" dirty="0"/>
          </a:p>
          <a:p>
            <a:pPr marL="171432" indent="-171432">
              <a:buFont typeface="Arial" panose="020B0604020202020204" pitchFamily="34" charset="0"/>
              <a:buChar char="•"/>
            </a:pPr>
            <a:r>
              <a:rPr lang="en-IE" baseline="0" dirty="0"/>
              <a:t>Instead, counties are investing in a lot of other ‘performance’ enhancing measures that are taking up players time and which have other knock-on implications as well</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34</a:t>
            </a:fld>
            <a:endParaRPr lang="en-GB"/>
          </a:p>
        </p:txBody>
      </p:sp>
    </p:spTree>
    <p:extLst>
      <p:ext uri="{BB962C8B-B14F-4D97-AF65-F5344CB8AC3E}">
        <p14:creationId xmlns:p14="http://schemas.microsoft.com/office/powerpoint/2010/main" val="17732835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35</a:t>
            </a:fld>
            <a:endParaRPr lang="en-GB"/>
          </a:p>
        </p:txBody>
      </p:sp>
    </p:spTree>
    <p:extLst>
      <p:ext uri="{BB962C8B-B14F-4D97-AF65-F5344CB8AC3E}">
        <p14:creationId xmlns:p14="http://schemas.microsoft.com/office/powerpoint/2010/main" val="2494683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36</a:t>
            </a:fld>
            <a:endParaRPr lang="en-GB"/>
          </a:p>
        </p:txBody>
      </p:sp>
    </p:spTree>
    <p:extLst>
      <p:ext uri="{BB962C8B-B14F-4D97-AF65-F5344CB8AC3E}">
        <p14:creationId xmlns:p14="http://schemas.microsoft.com/office/powerpoint/2010/main" val="24442629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37</a:t>
            </a:fld>
            <a:endParaRPr lang="en-GB"/>
          </a:p>
        </p:txBody>
      </p:sp>
    </p:spTree>
    <p:extLst>
      <p:ext uri="{BB962C8B-B14F-4D97-AF65-F5344CB8AC3E}">
        <p14:creationId xmlns:p14="http://schemas.microsoft.com/office/powerpoint/2010/main" val="25239977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38</a:t>
            </a:fld>
            <a:endParaRPr lang="en-GB"/>
          </a:p>
        </p:txBody>
      </p:sp>
    </p:spTree>
    <p:extLst>
      <p:ext uri="{BB962C8B-B14F-4D97-AF65-F5344CB8AC3E}">
        <p14:creationId xmlns:p14="http://schemas.microsoft.com/office/powerpoint/2010/main" val="6500922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39</a:t>
            </a:fld>
            <a:endParaRPr lang="en-GB"/>
          </a:p>
        </p:txBody>
      </p:sp>
    </p:spTree>
    <p:extLst>
      <p:ext uri="{BB962C8B-B14F-4D97-AF65-F5344CB8AC3E}">
        <p14:creationId xmlns:p14="http://schemas.microsoft.com/office/powerpoint/2010/main" val="5892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a:ln/>
        </p:spPr>
      </p:sp>
      <p:sp>
        <p:nvSpPr>
          <p:cNvPr id="15363" name="Notes Placeholder 2"/>
          <p:cNvSpPr>
            <a:spLocks noGrp="1"/>
          </p:cNvSpPr>
          <p:nvPr>
            <p:ph type="body" idx="1"/>
          </p:nvPr>
        </p:nvSpPr>
        <p:spPr>
          <a:noFill/>
          <a:ln/>
        </p:spPr>
        <p:txBody>
          <a:bodyPr/>
          <a:lstStyle/>
          <a:p>
            <a:endParaRPr lang="en-IE" dirty="0"/>
          </a:p>
        </p:txBody>
      </p:sp>
      <p:sp>
        <p:nvSpPr>
          <p:cNvPr id="15364" name="Slide Number Placeholder 3"/>
          <p:cNvSpPr>
            <a:spLocks noGrp="1"/>
          </p:cNvSpPr>
          <p:nvPr>
            <p:ph type="sldNum" sz="quarter" idx="5"/>
          </p:nvPr>
        </p:nvSpPr>
        <p:spPr>
          <a:noFill/>
        </p:spPr>
        <p:txBody>
          <a:bodyPr/>
          <a:lstStyle/>
          <a:p>
            <a:fld id="{298EADB3-E861-454D-924C-E778BC1FECB4}" type="slidenum">
              <a:rPr lang="en-GB"/>
              <a:pPr/>
              <a:t>4</a:t>
            </a:fld>
            <a:endParaRPr lang="en-GB"/>
          </a:p>
        </p:txBody>
      </p:sp>
    </p:spTree>
    <p:extLst>
      <p:ext uri="{BB962C8B-B14F-4D97-AF65-F5344CB8AC3E}">
        <p14:creationId xmlns:p14="http://schemas.microsoft.com/office/powerpoint/2010/main" val="27392492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40</a:t>
            </a:fld>
            <a:endParaRPr lang="en-GB"/>
          </a:p>
        </p:txBody>
      </p:sp>
    </p:spTree>
    <p:extLst>
      <p:ext uri="{BB962C8B-B14F-4D97-AF65-F5344CB8AC3E}">
        <p14:creationId xmlns:p14="http://schemas.microsoft.com/office/powerpoint/2010/main" val="40658330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Various competing demands (work, family and inter-county), along with the pressures that they feel from playing inter-county (e.g., time commitments, effort required, being continuously in the public eye, open to scrutiny by the media and general public) may be affecting some players mental well-being</a:t>
            </a:r>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41</a:t>
            </a:fld>
            <a:endParaRPr lang="en-GB"/>
          </a:p>
        </p:txBody>
      </p:sp>
    </p:spTree>
    <p:extLst>
      <p:ext uri="{BB962C8B-B14F-4D97-AF65-F5344CB8AC3E}">
        <p14:creationId xmlns:p14="http://schemas.microsoft.com/office/powerpoint/2010/main" val="37610114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42</a:t>
            </a:fld>
            <a:endParaRPr lang="en-GB"/>
          </a:p>
        </p:txBody>
      </p:sp>
    </p:spTree>
    <p:extLst>
      <p:ext uri="{BB962C8B-B14F-4D97-AF65-F5344CB8AC3E}">
        <p14:creationId xmlns:p14="http://schemas.microsoft.com/office/powerpoint/2010/main" val="6606620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43</a:t>
            </a:fld>
            <a:endParaRPr lang="en-GB"/>
          </a:p>
        </p:txBody>
      </p:sp>
    </p:spTree>
    <p:extLst>
      <p:ext uri="{BB962C8B-B14F-4D97-AF65-F5344CB8AC3E}">
        <p14:creationId xmlns:p14="http://schemas.microsoft.com/office/powerpoint/2010/main" val="32662262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44</a:t>
            </a:fld>
            <a:endParaRPr lang="en-GB"/>
          </a:p>
        </p:txBody>
      </p:sp>
    </p:spTree>
    <p:extLst>
      <p:ext uri="{BB962C8B-B14F-4D97-AF65-F5344CB8AC3E}">
        <p14:creationId xmlns:p14="http://schemas.microsoft.com/office/powerpoint/2010/main" val="29391301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45</a:t>
            </a:fld>
            <a:endParaRPr lang="en-GB"/>
          </a:p>
        </p:txBody>
      </p:sp>
    </p:spTree>
    <p:extLst>
      <p:ext uri="{BB962C8B-B14F-4D97-AF65-F5344CB8AC3E}">
        <p14:creationId xmlns:p14="http://schemas.microsoft.com/office/powerpoint/2010/main" val="3550587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46</a:t>
            </a:fld>
            <a:endParaRPr lang="en-GB"/>
          </a:p>
        </p:txBody>
      </p:sp>
    </p:spTree>
    <p:extLst>
      <p:ext uri="{BB962C8B-B14F-4D97-AF65-F5344CB8AC3E}">
        <p14:creationId xmlns:p14="http://schemas.microsoft.com/office/powerpoint/2010/main" val="29006817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47</a:t>
            </a:fld>
            <a:endParaRPr lang="en-GB"/>
          </a:p>
        </p:txBody>
      </p:sp>
    </p:spTree>
    <p:extLst>
      <p:ext uri="{BB962C8B-B14F-4D97-AF65-F5344CB8AC3E}">
        <p14:creationId xmlns:p14="http://schemas.microsoft.com/office/powerpoint/2010/main" val="22785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pPr defTabSz="914306">
              <a:defRPr/>
            </a:pPr>
            <a:endParaRPr lang="en-IE" dirty="0"/>
          </a:p>
          <a:p>
            <a:pPr defTabSz="914306">
              <a:defRPr/>
            </a:pPr>
            <a:endParaRPr lang="en-IE" dirty="0"/>
          </a:p>
          <a:p>
            <a:pPr defTabSz="914306">
              <a:defRPr/>
            </a:pPr>
            <a:r>
              <a:rPr lang="en-IE" dirty="0"/>
              <a:t>What follows next is a summary of the principal findings</a:t>
            </a:r>
          </a:p>
          <a:p>
            <a:endParaRPr lang="en-IE"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5</a:t>
            </a:fld>
            <a:endParaRPr lang="en-GB"/>
          </a:p>
        </p:txBody>
      </p:sp>
    </p:spTree>
    <p:extLst>
      <p:ext uri="{BB962C8B-B14F-4D97-AF65-F5344CB8AC3E}">
        <p14:creationId xmlns:p14="http://schemas.microsoft.com/office/powerpoint/2010/main" val="1794994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IE" dirty="0"/>
          </a:p>
        </p:txBody>
      </p:sp>
      <p:sp>
        <p:nvSpPr>
          <p:cNvPr id="43012" name="Slide Number Placeholder 3"/>
          <p:cNvSpPr>
            <a:spLocks noGrp="1"/>
          </p:cNvSpPr>
          <p:nvPr>
            <p:ph type="sldNum" sz="quarter" idx="5"/>
          </p:nvPr>
        </p:nvSpPr>
        <p:spPr>
          <a:noFill/>
        </p:spPr>
        <p:txBody>
          <a:bodyPr/>
          <a:lstStyle/>
          <a:p>
            <a:fld id="{5E023EE3-50DB-4551-BF0E-D4FE15839C73}" type="slidenum">
              <a:rPr lang="en-GB"/>
              <a:pPr/>
              <a:t>6</a:t>
            </a:fld>
            <a:endParaRPr lang="en-GB"/>
          </a:p>
        </p:txBody>
      </p:sp>
    </p:spTree>
    <p:extLst>
      <p:ext uri="{BB962C8B-B14F-4D97-AF65-F5344CB8AC3E}">
        <p14:creationId xmlns:p14="http://schemas.microsoft.com/office/powerpoint/2010/main" val="3727799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dirty="0"/>
              <a:t>1. Based</a:t>
            </a:r>
            <a:r>
              <a:rPr lang="en-IE" baseline="0" dirty="0"/>
              <a:t> on the player workshops, time is one of the main commitments required to play senior IC</a:t>
            </a:r>
          </a:p>
          <a:p>
            <a:endParaRPr lang="en-IE" baseline="0" dirty="0"/>
          </a:p>
          <a:p>
            <a:r>
              <a:rPr lang="en-IE" baseline="0" dirty="0"/>
              <a:t> - This then has knock-on implications for other areas of players lives outside of IC</a:t>
            </a:r>
          </a:p>
          <a:p>
            <a:endParaRPr lang="en-IE" baseline="0" dirty="0"/>
          </a:p>
          <a:p>
            <a:endParaRPr lang="en-IE" baseline="0" dirty="0"/>
          </a:p>
          <a:p>
            <a:r>
              <a:rPr lang="en-IE" baseline="0" dirty="0"/>
              <a:t>2. Given this, we asked players about the amount of time that they devoted to their pitch-based and sports conditioning training sessions.</a:t>
            </a:r>
          </a:p>
          <a:p>
            <a:endParaRPr lang="en-IE" baseline="0" dirty="0"/>
          </a:p>
          <a:p>
            <a:r>
              <a:rPr lang="en-IE" baseline="0" dirty="0"/>
              <a:t> - This included time spent travelling to and from such sessions, and on food and gear preparation on such training days. </a:t>
            </a:r>
          </a:p>
          <a:p>
            <a:endParaRPr lang="en-IE" baseline="0" dirty="0"/>
          </a:p>
          <a:p>
            <a:r>
              <a:rPr lang="en-IE" baseline="0" dirty="0"/>
              <a:t> - We also asked players about the number of each type of training that they undertook per week, both during a match week and a non-match week.</a:t>
            </a:r>
          </a:p>
          <a:p>
            <a:endParaRPr lang="en-IE" baseline="0" dirty="0"/>
          </a:p>
          <a:p>
            <a:endParaRPr lang="en-IE" baseline="0" dirty="0"/>
          </a:p>
          <a:p>
            <a:pPr marL="228577" indent="-228577">
              <a:buFont typeface="+mj-lt"/>
              <a:buAutoNum type="arabicPeriod" startAt="3"/>
            </a:pPr>
            <a:r>
              <a:rPr lang="en-IE" baseline="0" dirty="0"/>
              <a:t>In addition, players were asked about the amount of time that they devoted to individually instigated training sessions </a:t>
            </a:r>
          </a:p>
          <a:p>
            <a:pPr marL="228577" indent="-228577">
              <a:buFont typeface="+mj-lt"/>
              <a:buAutoNum type="arabicPeriod" startAt="3"/>
            </a:pPr>
            <a:endParaRPr lang="en-IE" baseline="0" dirty="0"/>
          </a:p>
          <a:p>
            <a:pPr marL="228577" indent="-228577">
              <a:buFont typeface="+mj-lt"/>
              <a:buAutoNum type="arabicPeriod" startAt="3"/>
            </a:pPr>
            <a:endParaRPr lang="en-IE" baseline="0" dirty="0"/>
          </a:p>
          <a:p>
            <a:pPr marL="228577" indent="-228577">
              <a:buFont typeface="+mj-lt"/>
              <a:buAutoNum type="arabicPeriod" startAt="3"/>
            </a:pPr>
            <a:r>
              <a:rPr lang="en-IE" baseline="0" dirty="0"/>
              <a:t>and time spent with other Gaelic teams that they would have been involved with during the championship</a:t>
            </a:r>
          </a:p>
          <a:p>
            <a:r>
              <a:rPr lang="en-IE" baseline="0" dirty="0"/>
              <a:t>  </a:t>
            </a:r>
          </a:p>
          <a:p>
            <a:r>
              <a:rPr lang="en-IE" baseline="0" dirty="0"/>
              <a:t> - For most players, this would have been their club because the time period for which the data was captured related to late May/June 2016</a:t>
            </a:r>
          </a:p>
          <a:p>
            <a:endParaRPr lang="en-IE" baseline="0" dirty="0"/>
          </a:p>
          <a:p>
            <a:endParaRPr lang="en-IE" baseline="0" dirty="0"/>
          </a:p>
          <a:p>
            <a:pPr marL="228577" indent="-228577">
              <a:buFont typeface="+mj-lt"/>
              <a:buAutoNum type="arabicPeriod" startAt="5"/>
            </a:pPr>
            <a:r>
              <a:rPr lang="en-IE" baseline="0" dirty="0"/>
              <a:t>For this time commitment information, we focussed on the championship time period, specifically late May/June, as this is the time period when most players would want to be at their peak and, therefore, is the time period when they are most likely devoting maximum time to their inter-county commitments. </a:t>
            </a:r>
          </a:p>
          <a:p>
            <a:pPr marL="228577" indent="-228577">
              <a:buFont typeface="+mj-lt"/>
              <a:buAutoNum type="arabicPeriod" startAt="5"/>
            </a:pPr>
            <a:endParaRPr lang="en-IE" baseline="0" dirty="0"/>
          </a:p>
          <a:p>
            <a:r>
              <a:rPr lang="en-IE" baseline="0" dirty="0"/>
              <a:t> - We did though ask players how their championship IC time commitments compared with the pre-season and national league, and this information is available in the report.</a:t>
            </a:r>
          </a:p>
          <a:p>
            <a:endParaRPr lang="en-IE" baseline="0" dirty="0"/>
          </a:p>
          <a:p>
            <a:endParaRPr lang="en-IE" baseline="0" dirty="0"/>
          </a:p>
          <a:p>
            <a:pPr marL="228577" indent="-228577">
              <a:buFont typeface="+mj-lt"/>
              <a:buAutoNum type="arabicPeriod" startAt="6"/>
            </a:pPr>
            <a:r>
              <a:rPr lang="en-IE" baseline="0" dirty="0"/>
              <a:t>We also asked players if they had time off from Gaelic games during 2016 and, if so, the amount of time</a:t>
            </a:r>
          </a:p>
          <a:p>
            <a:pPr marL="228577" indent="-228577">
              <a:buFont typeface="+mj-lt"/>
              <a:buAutoNum type="arabicPeriod" startAt="6"/>
            </a:pPr>
            <a:endParaRPr lang="en-IE" baseline="0" dirty="0"/>
          </a:p>
          <a:p>
            <a:pPr marL="228577" indent="-228577">
              <a:buFont typeface="+mj-lt"/>
              <a:buAutoNum type="arabicPeriod" startAt="6"/>
            </a:pPr>
            <a:endParaRPr lang="en-IE" baseline="0" dirty="0"/>
          </a:p>
          <a:p>
            <a:pPr marL="228577" indent="-228577">
              <a:buFont typeface="+mj-lt"/>
              <a:buAutoNum type="arabicPeriod" startAt="6"/>
            </a:pPr>
            <a:r>
              <a:rPr lang="en-IE" baseline="0" dirty="0"/>
              <a:t>In addition, we asked players about the number of teams that they were involved with during the 2016 season</a:t>
            </a:r>
          </a:p>
          <a:p>
            <a:endParaRPr lang="en-IE" baseline="0" dirty="0"/>
          </a:p>
          <a:p>
            <a:endParaRPr lang="en-IE" baseline="0" dirty="0"/>
          </a:p>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7</a:t>
            </a:fld>
            <a:endParaRPr lang="en-GB"/>
          </a:p>
        </p:txBody>
      </p:sp>
    </p:spTree>
    <p:extLst>
      <p:ext uri="{BB962C8B-B14F-4D97-AF65-F5344CB8AC3E}">
        <p14:creationId xmlns:p14="http://schemas.microsoft.com/office/powerpoint/2010/main" val="3427809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r>
              <a:rPr lang="en-IE" baseline="0" dirty="0"/>
              <a:t>Here, we look at the average number of hours per day that players allocate to their inter-county commitments on i) a pitch-based training day, and ii) sports conditioning training days (match and non-match week).</a:t>
            </a:r>
          </a:p>
          <a:p>
            <a:endParaRPr lang="en-IE" baseline="0" dirty="0"/>
          </a:p>
          <a:p>
            <a:r>
              <a:rPr lang="en-IE" baseline="0" dirty="0"/>
              <a:t>Main Findings:</a:t>
            </a:r>
          </a:p>
          <a:p>
            <a:endParaRPr lang="en-IE" baseline="0" dirty="0"/>
          </a:p>
          <a:p>
            <a:pPr marL="228577" indent="-228577">
              <a:buAutoNum type="arabicPeriod"/>
            </a:pPr>
            <a:r>
              <a:rPr lang="en-IE" baseline="0" dirty="0"/>
              <a:t>On average, players allocated just over 6 hours to their IC commitments on a pitch-based training day (this equated to 25 percent of their day).</a:t>
            </a:r>
          </a:p>
          <a:p>
            <a:pPr marL="228577" indent="-228577">
              <a:buAutoNum type="arabicPeriod"/>
            </a:pPr>
            <a:endParaRPr lang="en-IE" baseline="0" dirty="0"/>
          </a:p>
          <a:p>
            <a:pPr marL="228577" indent="-228577">
              <a:buAutoNum type="arabicPeriod"/>
            </a:pPr>
            <a:r>
              <a:rPr lang="en-IE" baseline="0" dirty="0"/>
              <a:t>As one would expect, this commitment was higher among players resident outside of their home county because of the time taken to travel to and from their training sessions (an average of 3 hours compared to 1.8 for those resident within their home county).</a:t>
            </a:r>
          </a:p>
          <a:p>
            <a:pPr marL="228577" indent="-228577">
              <a:buAutoNum type="arabicPeriod"/>
            </a:pPr>
            <a:endParaRPr lang="en-IE" baseline="0" dirty="0"/>
          </a:p>
          <a:p>
            <a:pPr marL="228577" indent="-228577">
              <a:buAutoNum type="arabicPeriod"/>
            </a:pPr>
            <a:r>
              <a:rPr lang="en-IE" baseline="0" dirty="0"/>
              <a:t>In relation to sports conditioning, for those that undertook such training during the championship, players IC commitments on such a training day was 4.6 hours during a match week, rising to 5 hours during a non-match week.</a:t>
            </a:r>
          </a:p>
          <a:p>
            <a:pPr marL="228577" indent="-228577">
              <a:buAutoNum type="arabicPeriod"/>
            </a:pPr>
            <a:endParaRPr lang="en-IE" baseline="0" dirty="0"/>
          </a:p>
          <a:p>
            <a:r>
              <a:rPr lang="en-IE" baseline="0" dirty="0"/>
              <a:t> - This was about 20 percent of their day. </a:t>
            </a:r>
          </a:p>
          <a:p>
            <a:r>
              <a:rPr lang="en-IE" baseline="0" dirty="0"/>
              <a:t> - Again, this commitment was greater for players resident outside of their home county.</a:t>
            </a:r>
          </a:p>
          <a:p>
            <a:endParaRPr lang="en-IE" baseline="0" dirty="0"/>
          </a:p>
          <a:p>
            <a:endParaRPr lang="en-IE" baseline="0" dirty="0"/>
          </a:p>
          <a:p>
            <a:pPr marL="228577" indent="-228577">
              <a:buFont typeface="+mj-lt"/>
              <a:buAutoNum type="arabicPeriod" startAt="4"/>
            </a:pPr>
            <a:r>
              <a:rPr lang="en-IE" baseline="0" dirty="0"/>
              <a:t>One point to note in relation to sports conditioning is the time taken to travel to and from such training sessions.</a:t>
            </a:r>
          </a:p>
          <a:p>
            <a:pPr marL="228577" indent="-228577">
              <a:buAutoNum type="arabicPeriod" startAt="4"/>
            </a:pPr>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8</a:t>
            </a:fld>
            <a:endParaRPr lang="en-GB"/>
          </a:p>
        </p:txBody>
      </p:sp>
    </p:spTree>
    <p:extLst>
      <p:ext uri="{BB962C8B-B14F-4D97-AF65-F5344CB8AC3E}">
        <p14:creationId xmlns:p14="http://schemas.microsoft.com/office/powerpoint/2010/main" val="2385776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a:ln/>
        </p:spPr>
      </p:sp>
      <p:sp>
        <p:nvSpPr>
          <p:cNvPr id="19459" name="Notes Placeholder 2"/>
          <p:cNvSpPr>
            <a:spLocks noGrp="1"/>
          </p:cNvSpPr>
          <p:nvPr>
            <p:ph type="body" idx="1"/>
          </p:nvPr>
        </p:nvSpPr>
        <p:spPr>
          <a:noFill/>
          <a:ln/>
        </p:spPr>
        <p:txBody>
          <a:bodyPr/>
          <a:lstStyle/>
          <a:p>
            <a:endParaRPr lang="en-IE" baseline="0" dirty="0"/>
          </a:p>
        </p:txBody>
      </p:sp>
      <p:sp>
        <p:nvSpPr>
          <p:cNvPr id="19460" name="Slide Number Placeholder 3"/>
          <p:cNvSpPr>
            <a:spLocks noGrp="1"/>
          </p:cNvSpPr>
          <p:nvPr>
            <p:ph type="sldNum" sz="quarter" idx="5"/>
          </p:nvPr>
        </p:nvSpPr>
        <p:spPr>
          <a:noFill/>
        </p:spPr>
        <p:txBody>
          <a:bodyPr/>
          <a:lstStyle/>
          <a:p>
            <a:fld id="{C19C2AD8-E64B-4DFF-945B-B6AF6197FD3C}" type="slidenum">
              <a:rPr lang="en-GB"/>
              <a:pPr/>
              <a:t>9</a:t>
            </a:fld>
            <a:endParaRPr lang="en-GB"/>
          </a:p>
        </p:txBody>
      </p:sp>
    </p:spTree>
    <p:extLst>
      <p:ext uri="{BB962C8B-B14F-4D97-AF65-F5344CB8AC3E}">
        <p14:creationId xmlns:p14="http://schemas.microsoft.com/office/powerpoint/2010/main" val="33112424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524750" y="1454150"/>
            <a:ext cx="0" cy="4495800"/>
          </a:xfrm>
          <a:prstGeom prst="line">
            <a:avLst/>
          </a:prstGeom>
          <a:noFill/>
          <a:ln w="19050">
            <a:solidFill>
              <a:schemeClr val="accent1">
                <a:lumMod val="75000"/>
              </a:schemeClr>
            </a:solidFill>
            <a:round/>
            <a:headEnd/>
            <a:tailEnd/>
          </a:ln>
          <a:effectLst/>
        </p:spPr>
        <p:txBody>
          <a:bodyPr/>
          <a:lstStyle/>
          <a:p>
            <a:pPr>
              <a:defRPr/>
            </a:pPr>
            <a:endParaRPr lang="en-IE" sz="1800" dirty="0">
              <a:latin typeface="Calibri" pitchFamily="34" charset="0"/>
              <a:ea typeface="+mn-ea"/>
            </a:endParaRPr>
          </a:p>
        </p:txBody>
      </p:sp>
      <p:sp>
        <p:nvSpPr>
          <p:cNvPr id="5" name="Line 40"/>
          <p:cNvSpPr>
            <a:spLocks noChangeShapeType="1"/>
          </p:cNvSpPr>
          <p:nvPr/>
        </p:nvSpPr>
        <p:spPr bwMode="auto">
          <a:xfrm>
            <a:off x="107950" y="3206750"/>
            <a:ext cx="8637588" cy="0"/>
          </a:xfrm>
          <a:prstGeom prst="line">
            <a:avLst/>
          </a:prstGeom>
          <a:noFill/>
          <a:ln w="19050">
            <a:solidFill>
              <a:schemeClr val="accent1">
                <a:lumMod val="75000"/>
              </a:schemeClr>
            </a:solidFill>
            <a:round/>
            <a:headEnd/>
            <a:tailEnd/>
          </a:ln>
          <a:effectLst/>
        </p:spPr>
        <p:txBody>
          <a:bodyPr/>
          <a:lstStyle/>
          <a:p>
            <a:pPr>
              <a:defRPr/>
            </a:pPr>
            <a:endParaRPr lang="en-IE" sz="1800" dirty="0">
              <a:latin typeface="Calibri" pitchFamily="34" charset="0"/>
              <a:ea typeface="+mn-ea"/>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3884" y="3347322"/>
            <a:ext cx="1011124" cy="1358022"/>
          </a:xfrm>
          <a:prstGeom prst="rect">
            <a:avLst/>
          </a:prstGeom>
        </p:spPr>
      </p:pic>
      <p:sp>
        <p:nvSpPr>
          <p:cNvPr id="321539" name="Rectangle 3"/>
          <p:cNvSpPr>
            <a:spLocks noGrp="1" noChangeArrowheads="1"/>
          </p:cNvSpPr>
          <p:nvPr>
            <p:ph type="ctrTitle"/>
          </p:nvPr>
        </p:nvSpPr>
        <p:spPr>
          <a:xfrm>
            <a:off x="323850" y="466724"/>
            <a:ext cx="7056462" cy="2602236"/>
          </a:xfrm>
        </p:spPr>
        <p:txBody>
          <a:bodyPr/>
          <a:lstStyle>
            <a:lvl1pPr algn="r">
              <a:defRPr sz="4400" baseline="0">
                <a:solidFill>
                  <a:schemeClr val="tx1"/>
                </a:solidFill>
                <a:latin typeface="Calibri" pitchFamily="34" charset="0"/>
              </a:defRPr>
            </a:lvl1pPr>
          </a:lstStyle>
          <a:p>
            <a:r>
              <a:rPr lang="en-US" altLang="en-US"/>
              <a:t>Click to edit Master title style</a:t>
            </a:r>
            <a:endParaRPr lang="en-GB" altLang="en-US" dirty="0"/>
          </a:p>
        </p:txBody>
      </p:sp>
      <p:sp>
        <p:nvSpPr>
          <p:cNvPr id="321540" name="Rectangle 4"/>
          <p:cNvSpPr>
            <a:spLocks noGrp="1" noChangeArrowheads="1"/>
          </p:cNvSpPr>
          <p:nvPr>
            <p:ph type="subTitle" idx="1"/>
          </p:nvPr>
        </p:nvSpPr>
        <p:spPr>
          <a:xfrm>
            <a:off x="1692275" y="3371056"/>
            <a:ext cx="5688013" cy="1714128"/>
          </a:xfrm>
        </p:spPr>
        <p:txBody>
          <a:bodyPr/>
          <a:lstStyle>
            <a:lvl1pPr marL="0" indent="0" algn="r">
              <a:buFont typeface="Wingdings" pitchFamily="2" charset="2"/>
              <a:buNone/>
              <a:defRPr sz="3600" i="1">
                <a:solidFill>
                  <a:schemeClr val="accent1">
                    <a:lumMod val="75000"/>
                  </a:schemeClr>
                </a:solidFill>
                <a:latin typeface="Calibri" pitchFamily="34" charset="0"/>
              </a:defRPr>
            </a:lvl1pPr>
          </a:lstStyle>
          <a:p>
            <a:r>
              <a:rPr lang="en-US" altLang="en-US" dirty="0"/>
              <a:t>Click to edit Master subtitle style</a:t>
            </a:r>
            <a:endParaRPr lang="en-GB"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accent1">
                    <a:lumMod val="75000"/>
                  </a:schemeClr>
                </a:solidFill>
              </a:defRPr>
            </a:lvl1pPr>
          </a:lstStyle>
          <a:p>
            <a:r>
              <a:rPr lang="en-US"/>
              <a:t>Click to edit Master title style</a:t>
            </a:r>
            <a:endParaRPr lang="en-IE" dirty="0"/>
          </a:p>
        </p:txBody>
      </p:sp>
      <p:sp>
        <p:nvSpPr>
          <p:cNvPr id="3" name="Content Placeholder 2"/>
          <p:cNvSpPr>
            <a:spLocks noGrp="1"/>
          </p:cNvSpPr>
          <p:nvPr>
            <p:ph idx="1"/>
          </p:nvPr>
        </p:nvSpPr>
        <p:spPr/>
        <p:txBody>
          <a:bodyPr/>
          <a:lstStyle>
            <a:lvl1pPr>
              <a:defRPr sz="3200">
                <a:solidFill>
                  <a:schemeClr val="tx1"/>
                </a:solidFill>
              </a:defRPr>
            </a:lvl1pPr>
            <a:lvl2pPr>
              <a:buClr>
                <a:schemeClr val="bg1">
                  <a:lumMod val="50000"/>
                </a:schemeClr>
              </a:buClr>
              <a:defRPr sz="2800">
                <a:solidFill>
                  <a:schemeClr val="tx1"/>
                </a:solidFill>
              </a:defRPr>
            </a:lvl2pPr>
            <a:lvl3pPr>
              <a:buClrTx/>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484313"/>
            <a:ext cx="4038600" cy="4646612"/>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484313"/>
            <a:ext cx="4038600" cy="4646612"/>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99176" cy="994122"/>
          </a:xfrm>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0514" name="Line 2"/>
          <p:cNvSpPr>
            <a:spLocks noChangeShapeType="1"/>
          </p:cNvSpPr>
          <p:nvPr/>
        </p:nvSpPr>
        <p:spPr bwMode="auto">
          <a:xfrm flipH="1">
            <a:off x="8101013" y="115888"/>
            <a:ext cx="0" cy="1368425"/>
          </a:xfrm>
          <a:prstGeom prst="line">
            <a:avLst/>
          </a:prstGeom>
          <a:noFill/>
          <a:ln w="19050">
            <a:solidFill>
              <a:schemeClr val="accent1">
                <a:lumMod val="75000"/>
              </a:schemeClr>
            </a:solidFill>
            <a:round/>
            <a:headEnd/>
            <a:tailEnd/>
          </a:ln>
          <a:effectLst/>
        </p:spPr>
        <p:txBody>
          <a:bodyPr/>
          <a:lstStyle/>
          <a:p>
            <a:pPr>
              <a:defRPr/>
            </a:pPr>
            <a:endParaRPr lang="en-IE" sz="1800" dirty="0">
              <a:latin typeface="Calibri" pitchFamily="34" charset="0"/>
              <a:ea typeface="+mn-ea"/>
            </a:endParaRPr>
          </a:p>
        </p:txBody>
      </p:sp>
      <p:sp>
        <p:nvSpPr>
          <p:cNvPr id="1027" name="Rectangle 3"/>
          <p:cNvSpPr>
            <a:spLocks noGrp="1" noChangeArrowheads="1"/>
          </p:cNvSpPr>
          <p:nvPr>
            <p:ph type="title"/>
          </p:nvPr>
        </p:nvSpPr>
        <p:spPr bwMode="auto">
          <a:xfrm>
            <a:off x="468313" y="400050"/>
            <a:ext cx="7543800" cy="8683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57200" y="15573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82490" y="318602"/>
            <a:ext cx="783621" cy="1052467"/>
          </a:xfrm>
          <a:prstGeom prst="rect">
            <a:avLst/>
          </a:prstGeom>
        </p:spPr>
      </p:pic>
    </p:spTree>
  </p:cSld>
  <p:clrMap bg1="lt1" tx1="dk1" bg2="lt2" tx2="dk2" accent1="accent1" accent2="accent2" accent3="accent3" accent4="accent4" accent5="accent5" accent6="accent6" hlink="hlink" folHlink="folHlink"/>
  <p:sldLayoutIdLst>
    <p:sldLayoutId id="2147483708" r:id="rId1"/>
    <p:sldLayoutId id="2147483704" r:id="rId2"/>
    <p:sldLayoutId id="2147483705" r:id="rId3"/>
    <p:sldLayoutId id="2147483706" r:id="rId4"/>
    <p:sldLayoutId id="2147483707" r:id="rId5"/>
  </p:sldLayoutIdLst>
  <p:hf hdr="0" ftr="0" dt="0"/>
  <p:txStyles>
    <p:titleStyle>
      <a:lvl1pPr algn="l" rtl="0" fontAlgn="base">
        <a:spcBef>
          <a:spcPct val="0"/>
        </a:spcBef>
        <a:spcAft>
          <a:spcPct val="0"/>
        </a:spcAft>
        <a:defRPr sz="3600" b="1">
          <a:solidFill>
            <a:srgbClr val="376092"/>
          </a:solidFill>
          <a:latin typeface="Calibri" pitchFamily="34" charset="0"/>
          <a:ea typeface="ＭＳ Ｐゴシック" charset="-128"/>
          <a:cs typeface="+mj-cs"/>
        </a:defRPr>
      </a:lvl1pPr>
      <a:lvl2pPr algn="l" rtl="0" fontAlgn="base">
        <a:spcBef>
          <a:spcPct val="0"/>
        </a:spcBef>
        <a:spcAft>
          <a:spcPct val="0"/>
        </a:spcAft>
        <a:defRPr sz="3600" b="1">
          <a:solidFill>
            <a:srgbClr val="376092"/>
          </a:solidFill>
          <a:latin typeface="Calibri" pitchFamily="34" charset="0"/>
          <a:ea typeface="ＭＳ Ｐゴシック" charset="-128"/>
        </a:defRPr>
      </a:lvl2pPr>
      <a:lvl3pPr algn="l" rtl="0" fontAlgn="base">
        <a:spcBef>
          <a:spcPct val="0"/>
        </a:spcBef>
        <a:spcAft>
          <a:spcPct val="0"/>
        </a:spcAft>
        <a:defRPr sz="3600" b="1">
          <a:solidFill>
            <a:srgbClr val="376092"/>
          </a:solidFill>
          <a:latin typeface="Calibri" pitchFamily="34" charset="0"/>
          <a:ea typeface="ＭＳ Ｐゴシック" charset="-128"/>
        </a:defRPr>
      </a:lvl3pPr>
      <a:lvl4pPr algn="l" rtl="0" fontAlgn="base">
        <a:spcBef>
          <a:spcPct val="0"/>
        </a:spcBef>
        <a:spcAft>
          <a:spcPct val="0"/>
        </a:spcAft>
        <a:defRPr sz="3600" b="1">
          <a:solidFill>
            <a:srgbClr val="376092"/>
          </a:solidFill>
          <a:latin typeface="Calibri" pitchFamily="34" charset="0"/>
          <a:ea typeface="ＭＳ Ｐゴシック" charset="-128"/>
        </a:defRPr>
      </a:lvl4pPr>
      <a:lvl5pPr algn="l" rtl="0" fontAlgn="base">
        <a:spcBef>
          <a:spcPct val="0"/>
        </a:spcBef>
        <a:spcAft>
          <a:spcPct val="0"/>
        </a:spcAft>
        <a:defRPr sz="3600" b="1">
          <a:solidFill>
            <a:srgbClr val="376092"/>
          </a:solidFill>
          <a:latin typeface="Calibri" pitchFamily="34" charset="0"/>
          <a:ea typeface="ＭＳ Ｐゴシック" charset="-128"/>
        </a:defRPr>
      </a:lvl5pPr>
      <a:lvl6pPr marL="457200" algn="l" rtl="0" eaLnBrk="1" fontAlgn="base" hangingPunct="1">
        <a:spcBef>
          <a:spcPct val="0"/>
        </a:spcBef>
        <a:spcAft>
          <a:spcPct val="0"/>
        </a:spcAft>
        <a:defRPr sz="4000" b="1">
          <a:solidFill>
            <a:srgbClr val="003366"/>
          </a:solidFill>
          <a:latin typeface="Tahoma" pitchFamily="34" charset="0"/>
        </a:defRPr>
      </a:lvl6pPr>
      <a:lvl7pPr marL="914400" algn="l" rtl="0" eaLnBrk="1" fontAlgn="base" hangingPunct="1">
        <a:spcBef>
          <a:spcPct val="0"/>
        </a:spcBef>
        <a:spcAft>
          <a:spcPct val="0"/>
        </a:spcAft>
        <a:defRPr sz="4000" b="1">
          <a:solidFill>
            <a:srgbClr val="003366"/>
          </a:solidFill>
          <a:latin typeface="Tahoma" pitchFamily="34" charset="0"/>
        </a:defRPr>
      </a:lvl7pPr>
      <a:lvl8pPr marL="1371600" algn="l" rtl="0" eaLnBrk="1" fontAlgn="base" hangingPunct="1">
        <a:spcBef>
          <a:spcPct val="0"/>
        </a:spcBef>
        <a:spcAft>
          <a:spcPct val="0"/>
        </a:spcAft>
        <a:defRPr sz="4000" b="1">
          <a:solidFill>
            <a:srgbClr val="003366"/>
          </a:solidFill>
          <a:latin typeface="Tahoma" pitchFamily="34" charset="0"/>
        </a:defRPr>
      </a:lvl8pPr>
      <a:lvl9pPr marL="1828800" algn="l" rtl="0" eaLnBrk="1" fontAlgn="base" hangingPunct="1">
        <a:spcBef>
          <a:spcPct val="0"/>
        </a:spcBef>
        <a:spcAft>
          <a:spcPct val="0"/>
        </a:spcAft>
        <a:defRPr sz="4000" b="1">
          <a:solidFill>
            <a:srgbClr val="003366"/>
          </a:solidFill>
          <a:latin typeface="Tahoma" pitchFamily="34" charset="0"/>
        </a:defRPr>
      </a:lvl9pPr>
    </p:titleStyle>
    <p:bodyStyle>
      <a:lvl1pPr marL="342900" indent="-342900" algn="l" rtl="0" fontAlgn="base">
        <a:spcBef>
          <a:spcPct val="20000"/>
        </a:spcBef>
        <a:spcAft>
          <a:spcPct val="0"/>
        </a:spcAft>
        <a:buClr>
          <a:srgbClr val="376092"/>
        </a:buClr>
        <a:buSzPct val="70000"/>
        <a:buFont typeface="Wingdings" charset="2"/>
        <a:buChar char="l"/>
        <a:defRPr sz="3000">
          <a:solidFill>
            <a:schemeClr val="tx1"/>
          </a:solidFill>
          <a:latin typeface="Calibri" pitchFamily="34" charset="0"/>
          <a:ea typeface="ＭＳ Ｐゴシック" charset="-128"/>
          <a:cs typeface="+mn-cs"/>
        </a:defRPr>
      </a:lvl1pPr>
      <a:lvl2pPr marL="692150" indent="-347663" algn="l" rtl="0" fontAlgn="base">
        <a:spcBef>
          <a:spcPct val="20000"/>
        </a:spcBef>
        <a:spcAft>
          <a:spcPct val="0"/>
        </a:spcAft>
        <a:buClr>
          <a:srgbClr val="7F7F7F"/>
        </a:buClr>
        <a:buSzPct val="70000"/>
        <a:buFont typeface="Wingdings" charset="2"/>
        <a:buChar char="l"/>
        <a:defRPr sz="2600">
          <a:solidFill>
            <a:schemeClr val="tx1"/>
          </a:solidFill>
          <a:latin typeface="Calibri" pitchFamily="34" charset="0"/>
          <a:ea typeface="ＭＳ Ｐゴシック" charset="-128"/>
        </a:defRPr>
      </a:lvl2pPr>
      <a:lvl3pPr marL="987425" indent="-293688" algn="l" rtl="0" fontAlgn="base">
        <a:spcBef>
          <a:spcPct val="20000"/>
        </a:spcBef>
        <a:spcAft>
          <a:spcPct val="0"/>
        </a:spcAft>
        <a:buSzPct val="70000"/>
        <a:buFont typeface="Wingdings" charset="2"/>
        <a:buChar char="l"/>
        <a:defRPr sz="2300">
          <a:solidFill>
            <a:schemeClr val="tx1"/>
          </a:solidFill>
          <a:latin typeface="Calibri" pitchFamily="34" charset="0"/>
          <a:ea typeface="ＭＳ Ｐゴシック" charset="-128"/>
        </a:defRPr>
      </a:lvl3pPr>
      <a:lvl4pPr marL="1281113" indent="-292100" algn="l" rtl="0" fontAlgn="base">
        <a:spcBef>
          <a:spcPct val="20000"/>
        </a:spcBef>
        <a:spcAft>
          <a:spcPct val="0"/>
        </a:spcAft>
        <a:buClr>
          <a:srgbClr val="7F7F7F"/>
        </a:buClr>
        <a:buSzPct val="85000"/>
        <a:buChar char="•"/>
        <a:defRPr sz="2000">
          <a:solidFill>
            <a:schemeClr val="tx1"/>
          </a:solidFill>
          <a:latin typeface="Calibri" pitchFamily="34" charset="0"/>
          <a:ea typeface="ＭＳ Ｐゴシック" charset="-128"/>
        </a:defRPr>
      </a:lvl4pPr>
      <a:lvl5pPr marL="1598613" indent="-315913" algn="l" rtl="0" fontAlgn="base">
        <a:spcBef>
          <a:spcPct val="20000"/>
        </a:spcBef>
        <a:spcAft>
          <a:spcPct val="0"/>
        </a:spcAft>
        <a:buClr>
          <a:schemeClr val="tx1"/>
        </a:buClr>
        <a:buSzPct val="80000"/>
        <a:buChar char="•"/>
        <a:defRPr sz="2000">
          <a:solidFill>
            <a:schemeClr val="tx1"/>
          </a:solidFill>
          <a:latin typeface="Calibri" pitchFamily="34" charset="0"/>
          <a:ea typeface="ＭＳ Ｐゴシック" charset="-128"/>
        </a:defRPr>
      </a:lvl5pPr>
      <a:lvl6pPr marL="2055813" indent="-315913" algn="l" rtl="0" eaLnBrk="1" fontAlgn="base" hangingPunct="1">
        <a:spcBef>
          <a:spcPct val="20000"/>
        </a:spcBef>
        <a:spcAft>
          <a:spcPct val="0"/>
        </a:spcAft>
        <a:buClr>
          <a:schemeClr val="tx1"/>
        </a:buClr>
        <a:buSzPct val="80000"/>
        <a:buChar char="•"/>
        <a:defRPr sz="2000">
          <a:solidFill>
            <a:schemeClr val="tx1"/>
          </a:solidFill>
          <a:latin typeface="+mn-lt"/>
        </a:defRPr>
      </a:lvl6pPr>
      <a:lvl7pPr marL="2513013" indent="-315913" algn="l" rtl="0" eaLnBrk="1" fontAlgn="base" hangingPunct="1">
        <a:spcBef>
          <a:spcPct val="20000"/>
        </a:spcBef>
        <a:spcAft>
          <a:spcPct val="0"/>
        </a:spcAft>
        <a:buClr>
          <a:schemeClr val="tx1"/>
        </a:buClr>
        <a:buSzPct val="80000"/>
        <a:buChar char="•"/>
        <a:defRPr sz="2000">
          <a:solidFill>
            <a:schemeClr val="tx1"/>
          </a:solidFill>
          <a:latin typeface="+mn-lt"/>
        </a:defRPr>
      </a:lvl7pPr>
      <a:lvl8pPr marL="2970213" indent="-315913" algn="l" rtl="0" eaLnBrk="1" fontAlgn="base" hangingPunct="1">
        <a:spcBef>
          <a:spcPct val="20000"/>
        </a:spcBef>
        <a:spcAft>
          <a:spcPct val="0"/>
        </a:spcAft>
        <a:buClr>
          <a:schemeClr val="tx1"/>
        </a:buClr>
        <a:buSzPct val="80000"/>
        <a:buChar char="•"/>
        <a:defRPr sz="2000">
          <a:solidFill>
            <a:schemeClr val="tx1"/>
          </a:solidFill>
          <a:latin typeface="+mn-lt"/>
        </a:defRPr>
      </a:lvl8pPr>
      <a:lvl9pPr marL="3427413" indent="-315913" algn="l" rtl="0" eaLnBrk="1" fontAlgn="base" hangingPunct="1">
        <a:spcBef>
          <a:spcPct val="20000"/>
        </a:spcBef>
        <a:spcAft>
          <a:spcPct val="0"/>
        </a:spcAft>
        <a:buClr>
          <a:schemeClr val="tx1"/>
        </a:buClr>
        <a:buSzPct val="8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323850" y="466725"/>
            <a:ext cx="7181850" cy="2200275"/>
          </a:xfrm>
        </p:spPr>
        <p:txBody>
          <a:bodyPr/>
          <a:lstStyle/>
          <a:p>
            <a:pPr algn="ctr"/>
            <a:r>
              <a:rPr lang="en-IE" sz="3000" dirty="0">
                <a:solidFill>
                  <a:schemeClr val="tx2"/>
                </a:solidFill>
                <a:latin typeface="Calibri" charset="0"/>
              </a:rPr>
              <a:t>Playing Senior Inter-County Gaelic Games: Experiences, Realities and Consequences</a:t>
            </a:r>
          </a:p>
        </p:txBody>
      </p:sp>
      <p:sp>
        <p:nvSpPr>
          <p:cNvPr id="3" name="Subtitle 2"/>
          <p:cNvSpPr>
            <a:spLocks noGrp="1"/>
          </p:cNvSpPr>
          <p:nvPr>
            <p:ph type="subTitle" idx="1"/>
          </p:nvPr>
        </p:nvSpPr>
        <p:spPr>
          <a:xfrm>
            <a:off x="561975" y="3370263"/>
            <a:ext cx="6818313" cy="1084262"/>
          </a:xfrm>
        </p:spPr>
        <p:txBody>
          <a:bodyPr/>
          <a:lstStyle/>
          <a:p>
            <a:pPr algn="ctr">
              <a:buFont typeface="Wingdings" charset="2"/>
              <a:buNone/>
            </a:pPr>
            <a:endParaRPr lang="en-IE" sz="1200" dirty="0">
              <a:solidFill>
                <a:srgbClr val="376092"/>
              </a:solidFill>
              <a:latin typeface="Calibri" charset="0"/>
            </a:endParaRPr>
          </a:p>
          <a:p>
            <a:pPr algn="ctr">
              <a:buFont typeface="Wingdings" charset="2"/>
              <a:buNone/>
            </a:pPr>
            <a:endParaRPr lang="en-IE" sz="2200" dirty="0">
              <a:solidFill>
                <a:srgbClr val="376092"/>
              </a:solidFill>
              <a:latin typeface="Calibri" charset="0"/>
            </a:endParaRPr>
          </a:p>
          <a:p>
            <a:pPr algn="ctr">
              <a:buFont typeface="Wingdings" charset="2"/>
              <a:buNone/>
            </a:pPr>
            <a:r>
              <a:rPr lang="en-IE" sz="2200" dirty="0">
                <a:solidFill>
                  <a:srgbClr val="376092"/>
                </a:solidFill>
                <a:latin typeface="Calibri" charset="0"/>
              </a:rPr>
              <a:t>Economic and Social Research Institute</a:t>
            </a:r>
          </a:p>
          <a:p>
            <a:pPr algn="ctr">
              <a:buFont typeface="Wingdings" charset="2"/>
              <a:buNone/>
            </a:pPr>
            <a:endParaRPr lang="en-IE" sz="1800" dirty="0">
              <a:solidFill>
                <a:srgbClr val="376092"/>
              </a:solidFill>
              <a:latin typeface="Calibri" charset="0"/>
            </a:endParaRPr>
          </a:p>
          <a:p>
            <a:pPr algn="ctr">
              <a:buFont typeface="Wingdings" charset="2"/>
              <a:buNone/>
            </a:pPr>
            <a:endParaRPr lang="en-IE" sz="1800" dirty="0">
              <a:solidFill>
                <a:srgbClr val="376092"/>
              </a:solidFill>
              <a:latin typeface="Calibri" charset="0"/>
            </a:endParaRPr>
          </a:p>
          <a:p>
            <a:pPr algn="ctr"/>
            <a:r>
              <a:rPr lang="en-IE" sz="1800" dirty="0"/>
              <a:t>Coiste Banisti Meeting</a:t>
            </a:r>
            <a:r>
              <a:rPr lang="en-IE" sz="1800" dirty="0">
                <a:solidFill>
                  <a:srgbClr val="376092"/>
                </a:solidFill>
                <a:latin typeface="Calibri" charset="0"/>
              </a:rPr>
              <a:t>, Croke Park</a:t>
            </a:r>
          </a:p>
          <a:p>
            <a:pPr algn="ctr">
              <a:buFont typeface="Wingdings" charset="2"/>
              <a:buNone/>
            </a:pPr>
            <a:endParaRPr lang="en-IE" sz="1800" dirty="0">
              <a:solidFill>
                <a:srgbClr val="376092"/>
              </a:solidFill>
              <a:latin typeface="Calibri" charset="0"/>
            </a:endParaRPr>
          </a:p>
          <a:p>
            <a:pPr algn="ctr">
              <a:buFont typeface="Wingdings" charset="2"/>
              <a:buNone/>
            </a:pPr>
            <a:r>
              <a:rPr lang="en-IE" sz="1800" dirty="0">
                <a:solidFill>
                  <a:srgbClr val="376092"/>
                </a:solidFill>
                <a:latin typeface="Calibri" charset="0"/>
              </a:rPr>
              <a:t>12 October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43648851"/>
              </p:ext>
            </p:extLst>
          </p:nvPr>
        </p:nvGraphicFramePr>
        <p:xfrm>
          <a:off x="141890" y="136631"/>
          <a:ext cx="8734096" cy="6583680"/>
        </p:xfrm>
        <a:graphic>
          <a:graphicData uri="http://schemas.openxmlformats.org/drawingml/2006/table">
            <a:tbl>
              <a:tblPr firstRow="1" firstCol="1" bandRow="1">
                <a:tableStyleId>{5C22544A-7EE6-4342-B048-85BDC9FD1C3A}</a:tableStyleId>
              </a:tblPr>
              <a:tblGrid>
                <a:gridCol w="2606255">
                  <a:extLst>
                    <a:ext uri="{9D8B030D-6E8A-4147-A177-3AD203B41FA5}">
                      <a16:colId xmlns:a16="http://schemas.microsoft.com/office/drawing/2014/main" xmlns="" val="3318341880"/>
                    </a:ext>
                  </a:extLst>
                </a:gridCol>
                <a:gridCol w="1727604">
                  <a:extLst>
                    <a:ext uri="{9D8B030D-6E8A-4147-A177-3AD203B41FA5}">
                      <a16:colId xmlns:a16="http://schemas.microsoft.com/office/drawing/2014/main" xmlns="" val="2542146315"/>
                    </a:ext>
                  </a:extLst>
                </a:gridCol>
                <a:gridCol w="1261203">
                  <a:extLst>
                    <a:ext uri="{9D8B030D-6E8A-4147-A177-3AD203B41FA5}">
                      <a16:colId xmlns:a16="http://schemas.microsoft.com/office/drawing/2014/main" xmlns="" val="3809633140"/>
                    </a:ext>
                  </a:extLst>
                </a:gridCol>
                <a:gridCol w="1876084">
                  <a:extLst>
                    <a:ext uri="{9D8B030D-6E8A-4147-A177-3AD203B41FA5}">
                      <a16:colId xmlns:a16="http://schemas.microsoft.com/office/drawing/2014/main" xmlns="" val="936197619"/>
                    </a:ext>
                  </a:extLst>
                </a:gridCol>
                <a:gridCol w="1262950">
                  <a:extLst>
                    <a:ext uri="{9D8B030D-6E8A-4147-A177-3AD203B41FA5}">
                      <a16:colId xmlns:a16="http://schemas.microsoft.com/office/drawing/2014/main" xmlns="" val="2103477536"/>
                    </a:ext>
                  </a:extLst>
                </a:gridCol>
              </a:tblGrid>
              <a:tr h="662155">
                <a:tc>
                  <a:txBody>
                    <a:bodyPr/>
                    <a:lstStyle/>
                    <a:p>
                      <a:pP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gridSpan="4">
                  <a:txBody>
                    <a:bodyPr/>
                    <a:lstStyle/>
                    <a:p>
                      <a:pPr algn="ctr">
                        <a:lnSpc>
                          <a:spcPct val="150000"/>
                        </a:lnSpc>
                        <a:spcAft>
                          <a:spcPts val="0"/>
                        </a:spcAft>
                      </a:pPr>
                      <a:r>
                        <a:rPr lang="en-IE" sz="1800" dirty="0">
                          <a:effectLst/>
                          <a:latin typeface="Calibri" panose="020F0502020204030204" pitchFamily="34" charset="0"/>
                        </a:rPr>
                        <a:t>Average Number of Hours Per Week</a:t>
                      </a:r>
                    </a:p>
                    <a:p>
                      <a:pPr marL="0" marR="0" lvl="0" indent="0" algn="ctr" defTabSz="914400" rtl="0" eaLnBrk="1" fontAlgn="auto" latinLnBrk="0" hangingPunct="1">
                        <a:lnSpc>
                          <a:spcPct val="150000"/>
                        </a:lnSpc>
                        <a:spcBef>
                          <a:spcPts val="0"/>
                        </a:spcBef>
                        <a:spcAft>
                          <a:spcPts val="0"/>
                        </a:spcAft>
                        <a:buClrTx/>
                        <a:buSzTx/>
                        <a:buFontTx/>
                        <a:buNone/>
                        <a:tabLst/>
                        <a:defRPr/>
                      </a:pPr>
                      <a:r>
                        <a:rPr lang="en-IE" sz="1800" dirty="0">
                          <a:effectLst/>
                          <a:latin typeface="Calibri" panose="020F0502020204030204" pitchFamily="34" charset="0"/>
                        </a:rPr>
                        <a:t>(2016 Championship: </a:t>
                      </a:r>
                      <a:r>
                        <a:rPr lang="en-IE" sz="1800" baseline="0" dirty="0">
                          <a:effectLst/>
                          <a:latin typeface="Calibri" panose="020F0502020204030204" pitchFamily="34" charset="0"/>
                        </a:rPr>
                        <a:t>late May/June)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xmlns="" val="1792798936"/>
                  </a:ext>
                </a:extLst>
              </a:tr>
              <a:tr h="677917">
                <a:tc>
                  <a:txBody>
                    <a:bodyPr/>
                    <a:lstStyle/>
                    <a:p>
                      <a:pPr>
                        <a:lnSpc>
                          <a:spcPct val="115000"/>
                        </a:lnSpc>
                      </a:pPr>
                      <a:endParaRPr lang="en-IE" sz="1800" b="1" dirty="0">
                        <a:effectLst/>
                        <a:latin typeface="Calibri" panose="020F0502020204030204" pitchFamily="34" charset="0"/>
                      </a:endParaRPr>
                    </a:p>
                  </a:txBody>
                  <a:tcPr marL="68580" marR="68580" marT="0" marB="0" anchor="b"/>
                </a:tc>
                <a:tc>
                  <a:txBody>
                    <a:bodyPr/>
                    <a:lstStyle/>
                    <a:p>
                      <a:pPr algn="ctr">
                        <a:lnSpc>
                          <a:spcPct val="150000"/>
                        </a:lnSpc>
                        <a:spcAft>
                          <a:spcPts val="0"/>
                        </a:spcAft>
                      </a:pPr>
                      <a:r>
                        <a:rPr lang="en-IE" sz="1800" b="1" dirty="0">
                          <a:solidFill>
                            <a:schemeClr val="bg1"/>
                          </a:solidFill>
                          <a:effectLst/>
                          <a:latin typeface="Calibri" panose="020F0502020204030204" pitchFamily="34" charset="0"/>
                        </a:rPr>
                        <a:t>Match </a:t>
                      </a:r>
                    </a:p>
                    <a:p>
                      <a:pPr algn="ctr">
                        <a:lnSpc>
                          <a:spcPct val="150000"/>
                        </a:lnSpc>
                        <a:spcAft>
                          <a:spcPts val="0"/>
                        </a:spcAft>
                      </a:pPr>
                      <a:r>
                        <a:rPr lang="en-IE" sz="1800" b="1" dirty="0">
                          <a:solidFill>
                            <a:schemeClr val="bg1"/>
                          </a:solidFill>
                          <a:effectLst/>
                          <a:latin typeface="Calibri" panose="020F0502020204030204" pitchFamily="34" charset="0"/>
                        </a:rPr>
                        <a:t>Week</a:t>
                      </a:r>
                      <a:endParaRPr lang="en-IE"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4F81BD"/>
                    </a:solidFill>
                  </a:tcPr>
                </a:tc>
                <a:tc>
                  <a:txBody>
                    <a:bodyPr/>
                    <a:lstStyle/>
                    <a:p>
                      <a:pPr algn="ctr">
                        <a:lnSpc>
                          <a:spcPct val="150000"/>
                        </a:lnSpc>
                        <a:spcAft>
                          <a:spcPts val="0"/>
                        </a:spcAft>
                      </a:pPr>
                      <a:r>
                        <a:rPr lang="en-IE" sz="1800" b="1" dirty="0">
                          <a:solidFill>
                            <a:schemeClr val="bg1"/>
                          </a:solidFill>
                          <a:effectLst/>
                          <a:latin typeface="Calibri" panose="020F0502020204030204" pitchFamily="34" charset="0"/>
                        </a:rPr>
                        <a:t>Applicable</a:t>
                      </a:r>
                    </a:p>
                    <a:p>
                      <a:pPr algn="ctr">
                        <a:lnSpc>
                          <a:spcPct val="150000"/>
                        </a:lnSpc>
                        <a:spcAft>
                          <a:spcPts val="0"/>
                        </a:spcAft>
                      </a:pPr>
                      <a:r>
                        <a:rPr lang="en-IE" sz="1800" b="1" dirty="0">
                          <a:solidFill>
                            <a:schemeClr val="bg1"/>
                          </a:solidFill>
                          <a:effectLst/>
                          <a:latin typeface="Calibri" panose="020F0502020204030204" pitchFamily="34" charset="0"/>
                        </a:rPr>
                        <a:t>to (%):</a:t>
                      </a:r>
                      <a:endParaRPr lang="en-IE"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4F81BD"/>
                    </a:solidFill>
                  </a:tcPr>
                </a:tc>
                <a:tc>
                  <a:txBody>
                    <a:bodyPr/>
                    <a:lstStyle/>
                    <a:p>
                      <a:pPr algn="ctr">
                        <a:lnSpc>
                          <a:spcPct val="150000"/>
                        </a:lnSpc>
                        <a:spcAft>
                          <a:spcPts val="0"/>
                        </a:spcAft>
                      </a:pPr>
                      <a:r>
                        <a:rPr lang="en-IE" sz="1800" b="1" dirty="0">
                          <a:solidFill>
                            <a:schemeClr val="bg1"/>
                          </a:solidFill>
                          <a:effectLst/>
                          <a:latin typeface="Calibri" panose="020F0502020204030204" pitchFamily="34" charset="0"/>
                        </a:rPr>
                        <a:t>Non-Match </a:t>
                      </a:r>
                    </a:p>
                    <a:p>
                      <a:pPr algn="ctr">
                        <a:lnSpc>
                          <a:spcPct val="150000"/>
                        </a:lnSpc>
                        <a:spcAft>
                          <a:spcPts val="0"/>
                        </a:spcAft>
                      </a:pPr>
                      <a:r>
                        <a:rPr lang="en-IE" sz="1800" b="1" dirty="0">
                          <a:solidFill>
                            <a:schemeClr val="bg1"/>
                          </a:solidFill>
                          <a:effectLst/>
                          <a:latin typeface="Calibri" panose="020F0502020204030204" pitchFamily="34" charset="0"/>
                        </a:rPr>
                        <a:t>Week</a:t>
                      </a:r>
                      <a:endParaRPr lang="en-IE"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4F81BD"/>
                    </a:solidFill>
                  </a:tcPr>
                </a:tc>
                <a:tc>
                  <a:txBody>
                    <a:bodyPr/>
                    <a:lstStyle/>
                    <a:p>
                      <a:pPr algn="ctr">
                        <a:lnSpc>
                          <a:spcPct val="150000"/>
                        </a:lnSpc>
                        <a:spcAft>
                          <a:spcPts val="0"/>
                        </a:spcAft>
                      </a:pPr>
                      <a:r>
                        <a:rPr lang="en-IE" sz="1800" b="1" dirty="0">
                          <a:solidFill>
                            <a:schemeClr val="bg1"/>
                          </a:solidFill>
                          <a:effectLst/>
                          <a:latin typeface="Calibri" panose="020F0502020204030204" pitchFamily="34" charset="0"/>
                        </a:rPr>
                        <a:t>Applicable </a:t>
                      </a:r>
                    </a:p>
                    <a:p>
                      <a:pPr algn="ctr">
                        <a:lnSpc>
                          <a:spcPct val="150000"/>
                        </a:lnSpc>
                        <a:spcAft>
                          <a:spcPts val="0"/>
                        </a:spcAft>
                      </a:pPr>
                      <a:r>
                        <a:rPr lang="en-IE" sz="1800" b="1" dirty="0">
                          <a:solidFill>
                            <a:schemeClr val="bg1"/>
                          </a:solidFill>
                          <a:effectLst/>
                          <a:latin typeface="Calibri" panose="020F0502020204030204" pitchFamily="34" charset="0"/>
                        </a:rPr>
                        <a:t>to (%):</a:t>
                      </a:r>
                      <a:endParaRPr lang="en-IE"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4F81BD"/>
                    </a:solidFill>
                  </a:tcPr>
                </a:tc>
                <a:extLst>
                  <a:ext uri="{0D108BD9-81ED-4DB2-BD59-A6C34878D82A}">
                    <a16:rowId xmlns:a16="http://schemas.microsoft.com/office/drawing/2014/main" xmlns="" val="1078380860"/>
                  </a:ext>
                </a:extLst>
              </a:tr>
              <a:tr h="372373">
                <a:tc>
                  <a:txBody>
                    <a:bodyPr/>
                    <a:lstStyle/>
                    <a:p>
                      <a:pPr>
                        <a:lnSpc>
                          <a:spcPct val="150000"/>
                        </a:lnSpc>
                        <a:spcAft>
                          <a:spcPts val="0"/>
                        </a:spcAft>
                      </a:pPr>
                      <a:r>
                        <a:rPr lang="en-IE" sz="1800" dirty="0">
                          <a:effectLst/>
                          <a:latin typeface="Calibri" panose="020F0502020204030204" pitchFamily="34" charset="0"/>
                        </a:rPr>
                        <a:t>Session Type: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401747575"/>
                  </a:ext>
                </a:extLst>
              </a:tr>
              <a:tr h="372373">
                <a:tc>
                  <a:txBody>
                    <a:bodyPr/>
                    <a:lstStyle/>
                    <a:p>
                      <a:pPr>
                        <a:lnSpc>
                          <a:spcPct val="150000"/>
                        </a:lnSpc>
                        <a:spcAft>
                          <a:spcPts val="0"/>
                        </a:spcAft>
                      </a:pPr>
                      <a:r>
                        <a:rPr lang="en-IE" sz="1800" b="0" dirty="0">
                          <a:effectLst/>
                          <a:latin typeface="Calibri" panose="020F0502020204030204" pitchFamily="34" charset="0"/>
                        </a:rPr>
                        <a:t>Field-Based Only</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rPr>
                        <a:t>14.5</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3.2%</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18.2</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1.2%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924010572"/>
                  </a:ext>
                </a:extLst>
              </a:tr>
              <a:tr h="372373">
                <a:tc>
                  <a:txBody>
                    <a:bodyPr/>
                    <a:lstStyle/>
                    <a:p>
                      <a:pPr>
                        <a:lnSpc>
                          <a:spcPct val="115000"/>
                        </a:lnSpc>
                      </a:pPr>
                      <a:endParaRPr lang="en-IE" sz="1800" b="0" dirty="0">
                        <a:effectLst/>
                        <a:latin typeface="Calibri" panose="020F0502020204030204" pitchFamily="34" charset="0"/>
                      </a:endParaRPr>
                    </a:p>
                  </a:txBody>
                  <a:tcPr marL="68580" marR="68580" marT="0" marB="0" anchor="b"/>
                </a:tc>
                <a:tc>
                  <a:txBody>
                    <a:bodyPr/>
                    <a:lstStyle/>
                    <a:p>
                      <a:pPr>
                        <a:lnSpc>
                          <a:spcPct val="115000"/>
                        </a:lnSpc>
                      </a:pPr>
                      <a:endParaRPr lang="en-IE" sz="1800">
                        <a:effectLst/>
                        <a:latin typeface="Calibri" panose="020F0502020204030204" pitchFamily="34" charset="0"/>
                      </a:endParaRPr>
                    </a:p>
                  </a:txBody>
                  <a:tcPr marL="68580" marR="68580" marT="0" marB="0" anchor="b"/>
                </a:tc>
                <a:tc>
                  <a:txBody>
                    <a:bodyPr/>
                    <a:lstStyle/>
                    <a:p>
                      <a:pPr>
                        <a:lnSpc>
                          <a:spcPct val="115000"/>
                        </a:lnSpc>
                      </a:pPr>
                      <a:endParaRPr lang="en-IE" sz="1800">
                        <a:effectLst/>
                        <a:latin typeface="Calibri" panose="020F0502020204030204" pitchFamily="34" charset="0"/>
                      </a:endParaRPr>
                    </a:p>
                  </a:txBody>
                  <a:tcPr marL="68580" marR="68580" marT="0" marB="0" anchor="b"/>
                </a:tc>
                <a:tc>
                  <a:txBody>
                    <a:bodyPr/>
                    <a:lstStyle/>
                    <a:p>
                      <a:pP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546996057"/>
                  </a:ext>
                </a:extLst>
              </a:tr>
              <a:tr h="787722">
                <a:tc>
                  <a:txBody>
                    <a:bodyPr/>
                    <a:lstStyle/>
                    <a:p>
                      <a:pPr>
                        <a:lnSpc>
                          <a:spcPct val="150000"/>
                        </a:lnSpc>
                        <a:spcAft>
                          <a:spcPts val="0"/>
                        </a:spcAft>
                      </a:pPr>
                      <a:r>
                        <a:rPr lang="en-IE" sz="1800" b="0" dirty="0">
                          <a:effectLst/>
                          <a:latin typeface="Calibri" panose="020F0502020204030204" pitchFamily="34" charset="0"/>
                        </a:rPr>
                        <a:t>Field-Based and Sports Conditioning Only</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21.4</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19.6%</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27.6</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12.1%</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727030301"/>
                  </a:ext>
                </a:extLst>
              </a:tr>
              <a:tr h="372373">
                <a:tc>
                  <a:txBody>
                    <a:bodyPr/>
                    <a:lstStyle/>
                    <a:p>
                      <a:pPr>
                        <a:lnSpc>
                          <a:spcPct val="150000"/>
                        </a:lnSpc>
                        <a:spcAft>
                          <a:spcPts val="0"/>
                        </a:spcAft>
                      </a:pPr>
                      <a:r>
                        <a:rPr lang="en-IE" sz="1800" b="0" dirty="0">
                          <a:effectLst/>
                          <a:latin typeface="Calibri" panose="020F0502020204030204" pitchFamily="34" charset="0"/>
                        </a:rPr>
                        <a:t> </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6652273"/>
                  </a:ext>
                </a:extLst>
              </a:tr>
              <a:tr h="787722">
                <a:tc>
                  <a:txBody>
                    <a:bodyPr/>
                    <a:lstStyle/>
                    <a:p>
                      <a:pPr>
                        <a:lnSpc>
                          <a:spcPct val="150000"/>
                        </a:lnSpc>
                        <a:spcAft>
                          <a:spcPts val="0"/>
                        </a:spcAft>
                      </a:pPr>
                      <a:r>
                        <a:rPr lang="en-IE" sz="1800" b="0" dirty="0">
                          <a:effectLst/>
                          <a:latin typeface="Calibri" panose="020F0502020204030204" pitchFamily="34" charset="0"/>
                        </a:rPr>
                        <a:t>Field-Based Only and Individually-Instigated</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16.6</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5.4%</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21.4</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3.4%</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323119984"/>
                  </a:ext>
                </a:extLst>
              </a:tr>
              <a:tr h="372373">
                <a:tc>
                  <a:txBody>
                    <a:bodyPr/>
                    <a:lstStyle/>
                    <a:p>
                      <a:pPr>
                        <a:lnSpc>
                          <a:spcPct val="150000"/>
                        </a:lnSpc>
                        <a:spcAft>
                          <a:spcPts val="0"/>
                        </a:spcAft>
                      </a:pPr>
                      <a:r>
                        <a:rPr lang="en-IE" sz="1800" b="0" dirty="0">
                          <a:effectLst/>
                          <a:latin typeface="Calibri" panose="020F0502020204030204" pitchFamily="34" charset="0"/>
                        </a:rPr>
                        <a:t> </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20833459"/>
                  </a:ext>
                </a:extLst>
              </a:tr>
              <a:tr h="1203071">
                <a:tc>
                  <a:txBody>
                    <a:bodyPr/>
                    <a:lstStyle/>
                    <a:p>
                      <a:pPr>
                        <a:lnSpc>
                          <a:spcPct val="150000"/>
                        </a:lnSpc>
                        <a:spcAft>
                          <a:spcPts val="0"/>
                        </a:spcAft>
                      </a:pPr>
                      <a:r>
                        <a:rPr lang="en-IE" sz="1800" b="0" dirty="0">
                          <a:effectLst/>
                          <a:latin typeface="Calibri" panose="020F0502020204030204" pitchFamily="34" charset="0"/>
                        </a:rPr>
                        <a:t>Field-Based and Sports Conditioning and Individually-Instigated </a:t>
                      </a:r>
                      <a:endParaRPr lang="en-IE"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23.5</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a:effectLst/>
                          <a:latin typeface="Calibri" panose="020F0502020204030204" pitchFamily="34" charset="0"/>
                        </a:rPr>
                        <a:t>71.9%</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rPr>
                        <a:t>30.8</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83.2%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23079999"/>
                  </a:ext>
                </a:extLst>
              </a:tr>
            </a:tbl>
          </a:graphicData>
        </a:graphic>
      </p:graphicFrame>
    </p:spTree>
    <p:extLst>
      <p:ext uri="{BB962C8B-B14F-4D97-AF65-F5344CB8AC3E}">
        <p14:creationId xmlns:p14="http://schemas.microsoft.com/office/powerpoint/2010/main" val="2287914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7078242"/>
              </p:ext>
            </p:extLst>
          </p:nvPr>
        </p:nvGraphicFramePr>
        <p:xfrm>
          <a:off x="320838" y="2023238"/>
          <a:ext cx="8614612" cy="2618731"/>
        </p:xfrm>
        <a:graphic>
          <a:graphicData uri="http://schemas.openxmlformats.org/drawingml/2006/table">
            <a:tbl>
              <a:tblPr firstRow="1" firstCol="1" bandRow="1">
                <a:tableStyleId>{5C22544A-7EE6-4342-B048-85BDC9FD1C3A}</a:tableStyleId>
              </a:tblPr>
              <a:tblGrid>
                <a:gridCol w="2486530">
                  <a:extLst>
                    <a:ext uri="{9D8B030D-6E8A-4147-A177-3AD203B41FA5}">
                      <a16:colId xmlns:a16="http://schemas.microsoft.com/office/drawing/2014/main" xmlns="" val="3125026251"/>
                    </a:ext>
                  </a:extLst>
                </a:gridCol>
                <a:gridCol w="1219200">
                  <a:extLst>
                    <a:ext uri="{9D8B030D-6E8A-4147-A177-3AD203B41FA5}">
                      <a16:colId xmlns:a16="http://schemas.microsoft.com/office/drawing/2014/main" xmlns="" val="1177633801"/>
                    </a:ext>
                  </a:extLst>
                </a:gridCol>
                <a:gridCol w="2261937">
                  <a:extLst>
                    <a:ext uri="{9D8B030D-6E8A-4147-A177-3AD203B41FA5}">
                      <a16:colId xmlns:a16="http://schemas.microsoft.com/office/drawing/2014/main" xmlns="" val="680155293"/>
                    </a:ext>
                  </a:extLst>
                </a:gridCol>
                <a:gridCol w="2646945">
                  <a:extLst>
                    <a:ext uri="{9D8B030D-6E8A-4147-A177-3AD203B41FA5}">
                      <a16:colId xmlns:a16="http://schemas.microsoft.com/office/drawing/2014/main" xmlns="" val="1283272149"/>
                    </a:ext>
                  </a:extLst>
                </a:gridCol>
              </a:tblGrid>
              <a:tr h="994611">
                <a:tc>
                  <a:txBody>
                    <a:bodyPr/>
                    <a:lstStyle/>
                    <a:p>
                      <a:pPr>
                        <a:lnSpc>
                          <a:spcPct val="150000"/>
                        </a:lnSpc>
                        <a:spcAft>
                          <a:spcPts val="0"/>
                        </a:spcAft>
                      </a:pPr>
                      <a:r>
                        <a:rPr lang="en-IE" sz="1800" dirty="0">
                          <a:effectLst/>
                          <a:latin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Trained (%)</a:t>
                      </a: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Average Number Sessions  Per Week</a:t>
                      </a: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Average Number of </a:t>
                      </a:r>
                    </a:p>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Hours Per Week </a:t>
                      </a:r>
                    </a:p>
                  </a:txBody>
                  <a:tcPr marL="68580" marR="68580" marT="0" marB="0" anchor="b"/>
                </a:tc>
                <a:extLst>
                  <a:ext uri="{0D108BD9-81ED-4DB2-BD59-A6C34878D82A}">
                    <a16:rowId xmlns:a16="http://schemas.microsoft.com/office/drawing/2014/main" xmlns="" val="291775230"/>
                  </a:ext>
                </a:extLst>
              </a:tr>
              <a:tr h="812060">
                <a:tc>
                  <a:txBody>
                    <a:bodyPr/>
                    <a:lstStyle/>
                    <a:p>
                      <a:pPr>
                        <a:lnSpc>
                          <a:spcPct val="150000"/>
                        </a:lnSpc>
                        <a:spcAft>
                          <a:spcPts val="0"/>
                        </a:spcAft>
                      </a:pPr>
                      <a:r>
                        <a:rPr lang="en-IE" sz="1800" dirty="0">
                          <a:effectLst/>
                          <a:latin typeface="Calibri" panose="020F0502020204030204" pitchFamily="34" charset="0"/>
                        </a:rPr>
                        <a:t>Match Week</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32.7</a:t>
                      </a: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nchor="b"/>
                </a:tc>
                <a:extLst>
                  <a:ext uri="{0D108BD9-81ED-4DB2-BD59-A6C34878D82A}">
                    <a16:rowId xmlns:a16="http://schemas.microsoft.com/office/drawing/2014/main" xmlns="" val="2001592945"/>
                  </a:ext>
                </a:extLst>
              </a:tr>
              <a:tr h="812060">
                <a:tc>
                  <a:txBody>
                    <a:bodyPr/>
                    <a:lstStyle/>
                    <a:p>
                      <a:pPr>
                        <a:lnSpc>
                          <a:spcPct val="150000"/>
                        </a:lnSpc>
                        <a:spcAft>
                          <a:spcPts val="0"/>
                        </a:spcAft>
                      </a:pPr>
                      <a:r>
                        <a:rPr lang="en-IE" sz="1800">
                          <a:effectLst/>
                          <a:latin typeface="Calibri" panose="020F0502020204030204" pitchFamily="34" charset="0"/>
                        </a:rPr>
                        <a:t>Non-Match Week</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61.0</a:t>
                      </a: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nchor="b"/>
                </a:tc>
                <a:extLst>
                  <a:ext uri="{0D108BD9-81ED-4DB2-BD59-A6C34878D82A}">
                    <a16:rowId xmlns:a16="http://schemas.microsoft.com/office/drawing/2014/main" xmlns="" val="3036182061"/>
                  </a:ext>
                </a:extLst>
              </a:tr>
            </a:tbl>
          </a:graphicData>
        </a:graphic>
      </p:graphicFrame>
      <p:sp>
        <p:nvSpPr>
          <p:cNvPr id="3" name="Title 1"/>
          <p:cNvSpPr>
            <a:spLocks noGrp="1"/>
          </p:cNvSpPr>
          <p:nvPr>
            <p:ph type="title"/>
          </p:nvPr>
        </p:nvSpPr>
        <p:spPr>
          <a:xfrm>
            <a:off x="468313" y="515938"/>
            <a:ext cx="8186956" cy="539750"/>
          </a:xfrm>
        </p:spPr>
        <p:txBody>
          <a:bodyPr/>
          <a:lstStyle/>
          <a:p>
            <a:r>
              <a:rPr lang="en-IE" dirty="0"/>
              <a:t>Other Gaelic Team Involvement</a:t>
            </a:r>
            <a:endParaRPr lang="en-IE" dirty="0">
              <a:solidFill>
                <a:srgbClr val="376092"/>
              </a:solidFill>
              <a:latin typeface="Calibri" charset="0"/>
            </a:endParaRPr>
          </a:p>
        </p:txBody>
      </p:sp>
    </p:spTree>
    <p:extLst>
      <p:ext uri="{BB962C8B-B14F-4D97-AF65-F5344CB8AC3E}">
        <p14:creationId xmlns:p14="http://schemas.microsoft.com/office/powerpoint/2010/main" val="1749491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Multiple Team Involvement (%)</a:t>
            </a:r>
          </a:p>
        </p:txBody>
      </p:sp>
      <p:graphicFrame>
        <p:nvGraphicFramePr>
          <p:cNvPr id="3" name="Table 2"/>
          <p:cNvGraphicFramePr>
            <a:graphicFrameLocks noGrp="1"/>
          </p:cNvGraphicFramePr>
          <p:nvPr>
            <p:extLst>
              <p:ext uri="{D42A27DB-BD31-4B8C-83A1-F6EECF244321}">
                <p14:modId xmlns:p14="http://schemas.microsoft.com/office/powerpoint/2010/main" val="3823329250"/>
              </p:ext>
            </p:extLst>
          </p:nvPr>
        </p:nvGraphicFramePr>
        <p:xfrm>
          <a:off x="425668" y="1697372"/>
          <a:ext cx="8229601" cy="4530559"/>
        </p:xfrm>
        <a:graphic>
          <a:graphicData uri="http://schemas.openxmlformats.org/drawingml/2006/table">
            <a:tbl>
              <a:tblPr firstRow="1" firstCol="1" bandRow="1">
                <a:tableStyleId>{5C22544A-7EE6-4342-B048-85BDC9FD1C3A}</a:tableStyleId>
              </a:tblPr>
              <a:tblGrid>
                <a:gridCol w="1924080">
                  <a:extLst>
                    <a:ext uri="{9D8B030D-6E8A-4147-A177-3AD203B41FA5}">
                      <a16:colId xmlns:a16="http://schemas.microsoft.com/office/drawing/2014/main" xmlns="" val="1844281721"/>
                    </a:ext>
                  </a:extLst>
                </a:gridCol>
                <a:gridCol w="1260775">
                  <a:extLst>
                    <a:ext uri="{9D8B030D-6E8A-4147-A177-3AD203B41FA5}">
                      <a16:colId xmlns:a16="http://schemas.microsoft.com/office/drawing/2014/main" xmlns="" val="436313132"/>
                    </a:ext>
                  </a:extLst>
                </a:gridCol>
                <a:gridCol w="1260775">
                  <a:extLst>
                    <a:ext uri="{9D8B030D-6E8A-4147-A177-3AD203B41FA5}">
                      <a16:colId xmlns:a16="http://schemas.microsoft.com/office/drawing/2014/main" xmlns="" val="754786878"/>
                    </a:ext>
                  </a:extLst>
                </a:gridCol>
                <a:gridCol w="1260775">
                  <a:extLst>
                    <a:ext uri="{9D8B030D-6E8A-4147-A177-3AD203B41FA5}">
                      <a16:colId xmlns:a16="http://schemas.microsoft.com/office/drawing/2014/main" xmlns="" val="3441025740"/>
                    </a:ext>
                  </a:extLst>
                </a:gridCol>
                <a:gridCol w="1260775">
                  <a:extLst>
                    <a:ext uri="{9D8B030D-6E8A-4147-A177-3AD203B41FA5}">
                      <a16:colId xmlns:a16="http://schemas.microsoft.com/office/drawing/2014/main" xmlns="" val="2191139866"/>
                    </a:ext>
                  </a:extLst>
                </a:gridCol>
                <a:gridCol w="1262421">
                  <a:extLst>
                    <a:ext uri="{9D8B030D-6E8A-4147-A177-3AD203B41FA5}">
                      <a16:colId xmlns:a16="http://schemas.microsoft.com/office/drawing/2014/main" xmlns="" val="4288039147"/>
                    </a:ext>
                  </a:extLst>
                </a:gridCol>
              </a:tblGrid>
              <a:tr h="1018339">
                <a:tc>
                  <a:txBody>
                    <a:bodyPr/>
                    <a:lstStyle/>
                    <a:p>
                      <a:pPr>
                        <a:lnSpc>
                          <a:spcPct val="150000"/>
                        </a:lnSpc>
                        <a:spcAft>
                          <a:spcPts val="0"/>
                        </a:spcAft>
                      </a:pPr>
                      <a:r>
                        <a:rPr lang="en-IE" sz="2000">
                          <a:effectLst/>
                          <a:latin typeface="Calibri" panose="020F0502020204030204" pitchFamily="34" charset="0"/>
                        </a:rPr>
                        <a:t>No. of Teams</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All</a:t>
                      </a:r>
                    </a:p>
                    <a:p>
                      <a:pPr algn="ctr">
                        <a:lnSpc>
                          <a:spcPct val="150000"/>
                        </a:lnSpc>
                        <a:spcAft>
                          <a:spcPts val="0"/>
                        </a:spcAft>
                      </a:pPr>
                      <a:r>
                        <a:rPr lang="en-IE" sz="2000">
                          <a:effectLst/>
                          <a:latin typeface="Calibri" panose="020F0502020204030204" pitchFamily="34" charset="0"/>
                        </a:rPr>
                        <a:t>Players</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Aged</a:t>
                      </a:r>
                    </a:p>
                    <a:p>
                      <a:pPr algn="ctr">
                        <a:lnSpc>
                          <a:spcPct val="150000"/>
                        </a:lnSpc>
                        <a:spcAft>
                          <a:spcPts val="0"/>
                        </a:spcAft>
                      </a:pPr>
                      <a:r>
                        <a:rPr lang="en-IE" sz="2000">
                          <a:effectLst/>
                          <a:latin typeface="Calibri" panose="020F0502020204030204" pitchFamily="34" charset="0"/>
                        </a:rPr>
                        <a:t>18-21</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Aged</a:t>
                      </a:r>
                    </a:p>
                    <a:p>
                      <a:pPr algn="ctr">
                        <a:lnSpc>
                          <a:spcPct val="150000"/>
                        </a:lnSpc>
                        <a:spcAft>
                          <a:spcPts val="0"/>
                        </a:spcAft>
                      </a:pPr>
                      <a:r>
                        <a:rPr lang="en-IE" sz="2000">
                          <a:effectLst/>
                          <a:latin typeface="Calibri" panose="020F0502020204030204" pitchFamily="34" charset="0"/>
                        </a:rPr>
                        <a:t>22-25</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Aged</a:t>
                      </a:r>
                    </a:p>
                    <a:p>
                      <a:pPr algn="ctr">
                        <a:lnSpc>
                          <a:spcPct val="150000"/>
                        </a:lnSpc>
                        <a:spcAft>
                          <a:spcPts val="0"/>
                        </a:spcAft>
                      </a:pPr>
                      <a:r>
                        <a:rPr lang="en-IE" sz="2000">
                          <a:effectLst/>
                          <a:latin typeface="Calibri" panose="020F0502020204030204" pitchFamily="34" charset="0"/>
                        </a:rPr>
                        <a:t>26-30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Aged</a:t>
                      </a:r>
                    </a:p>
                    <a:p>
                      <a:pPr algn="ctr">
                        <a:lnSpc>
                          <a:spcPct val="150000"/>
                        </a:lnSpc>
                        <a:spcAft>
                          <a:spcPts val="0"/>
                        </a:spcAft>
                      </a:pPr>
                      <a:r>
                        <a:rPr lang="en-IE" sz="2000">
                          <a:effectLst/>
                          <a:latin typeface="Calibri" panose="020F0502020204030204" pitchFamily="34" charset="0"/>
                        </a:rPr>
                        <a:t>30 Plus</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435981293"/>
                  </a:ext>
                </a:extLst>
              </a:tr>
              <a:tr h="509170">
                <a:tc>
                  <a:txBody>
                    <a:bodyPr/>
                    <a:lstStyle/>
                    <a:p>
                      <a:pPr>
                        <a:lnSpc>
                          <a:spcPct val="150000"/>
                        </a:lnSpc>
                        <a:spcAft>
                          <a:spcPts val="0"/>
                        </a:spcAft>
                      </a:pPr>
                      <a:r>
                        <a:rPr lang="en-IE" sz="2000" b="0" dirty="0">
                          <a:effectLst/>
                          <a:latin typeface="Calibri" panose="020F0502020204030204" pitchFamily="34" charset="0"/>
                        </a:rPr>
                        <a:t>2</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40.0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10.1</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36.0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60.0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66.0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094845193"/>
                  </a:ext>
                </a:extLst>
              </a:tr>
              <a:tr h="509170">
                <a:tc>
                  <a:txBody>
                    <a:bodyPr/>
                    <a:lstStyle/>
                    <a:p>
                      <a:pPr>
                        <a:lnSpc>
                          <a:spcPct val="150000"/>
                        </a:lnSpc>
                        <a:spcAft>
                          <a:spcPts val="0"/>
                        </a:spcAft>
                      </a:pPr>
                      <a:r>
                        <a:rPr lang="en-IE" sz="2000" b="0" dirty="0">
                          <a:effectLst/>
                          <a:latin typeface="Calibri" panose="020F0502020204030204" pitchFamily="34" charset="0"/>
                        </a:rPr>
                        <a:t>3</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33.1</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22.3</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45.0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30.0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25.0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630589068"/>
                  </a:ext>
                </a:extLst>
              </a:tr>
              <a:tr h="509170">
                <a:tc>
                  <a:txBody>
                    <a:bodyPr/>
                    <a:lstStyle/>
                    <a:p>
                      <a:pPr>
                        <a:lnSpc>
                          <a:spcPct val="150000"/>
                        </a:lnSpc>
                        <a:spcAft>
                          <a:spcPts val="0"/>
                        </a:spcAft>
                      </a:pPr>
                      <a:r>
                        <a:rPr lang="en-IE" sz="2000" b="0" dirty="0">
                          <a:effectLst/>
                          <a:latin typeface="Calibri" panose="020F0502020204030204" pitchFamily="34" charset="0"/>
                        </a:rPr>
                        <a:t>4</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13.8</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b="0" dirty="0">
                          <a:effectLst/>
                          <a:latin typeface="Calibri" panose="020F0502020204030204" pitchFamily="34" charset="0"/>
                        </a:rPr>
                        <a:t>25.8</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14.0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7.0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758053976"/>
                  </a:ext>
                </a:extLst>
              </a:tr>
              <a:tr h="509170">
                <a:tc>
                  <a:txBody>
                    <a:bodyPr/>
                    <a:lstStyle/>
                    <a:p>
                      <a:pPr>
                        <a:lnSpc>
                          <a:spcPct val="150000"/>
                        </a:lnSpc>
                        <a:spcAft>
                          <a:spcPts val="0"/>
                        </a:spcAft>
                      </a:pPr>
                      <a:r>
                        <a:rPr lang="en-IE" sz="2000" b="0" dirty="0">
                          <a:effectLst/>
                          <a:latin typeface="Calibri" panose="020F0502020204030204" pitchFamily="34" charset="0"/>
                        </a:rPr>
                        <a:t>5</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7.7</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b="0" dirty="0">
                          <a:effectLst/>
                          <a:latin typeface="Calibri" panose="020F0502020204030204" pitchFamily="34" charset="0"/>
                        </a:rPr>
                        <a:t>24.9</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[&lt;3.0]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016771054"/>
                  </a:ext>
                </a:extLst>
              </a:tr>
              <a:tr h="509170">
                <a:tc>
                  <a:txBody>
                    <a:bodyPr/>
                    <a:lstStyle/>
                    <a:p>
                      <a:pPr>
                        <a:lnSpc>
                          <a:spcPct val="150000"/>
                        </a:lnSpc>
                        <a:spcAft>
                          <a:spcPts val="0"/>
                        </a:spcAft>
                      </a:pPr>
                      <a:r>
                        <a:rPr lang="en-IE" sz="2000" b="0" dirty="0">
                          <a:effectLst/>
                          <a:latin typeface="Calibri" panose="020F0502020204030204" pitchFamily="34" charset="0"/>
                        </a:rPr>
                        <a:t>6+</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dirty="0">
                          <a:effectLst/>
                          <a:latin typeface="Calibri" panose="020F0502020204030204" pitchFamily="34" charset="0"/>
                        </a:rPr>
                        <a:t>5.4</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b="0" dirty="0">
                          <a:effectLst/>
                          <a:latin typeface="Calibri" panose="020F0502020204030204" pitchFamily="34" charset="0"/>
                        </a:rPr>
                        <a:t>16.9</a:t>
                      </a:r>
                      <a:endParaRPr lang="en-IE"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[&lt;4.0]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816574513"/>
                  </a:ext>
                </a:extLst>
              </a:tr>
              <a:tr h="370305">
                <a:tc>
                  <a:txBody>
                    <a:bodyPr/>
                    <a:lstStyle/>
                    <a:p>
                      <a:pPr>
                        <a:lnSpc>
                          <a:spcPct val="150000"/>
                        </a:lnSpc>
                        <a:spcAft>
                          <a:spcPts val="0"/>
                        </a:spcAft>
                      </a:pPr>
                      <a:r>
                        <a:rPr lang="en-IE" sz="2000" dirty="0">
                          <a:effectLst/>
                          <a:latin typeface="Calibri" panose="020F0502020204030204" pitchFamily="34" charset="0"/>
                        </a:rPr>
                        <a:t>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dirty="0">
                          <a:effectLst/>
                          <a:latin typeface="Calibri" panose="020F0502020204030204" pitchFamily="34" charset="0"/>
                        </a:rPr>
                        <a:t>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dirty="0">
                          <a:effectLst/>
                          <a:latin typeface="Calibri" panose="020F0502020204030204" pitchFamily="34" charset="0"/>
                        </a:rPr>
                        <a:t>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 </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 </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 </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493421916"/>
                  </a:ext>
                </a:extLst>
              </a:tr>
              <a:tr h="509170">
                <a:tc>
                  <a:txBody>
                    <a:bodyPr/>
                    <a:lstStyle/>
                    <a:p>
                      <a:pPr>
                        <a:lnSpc>
                          <a:spcPct val="150000"/>
                        </a:lnSpc>
                        <a:spcAft>
                          <a:spcPts val="0"/>
                        </a:spcAft>
                      </a:pPr>
                      <a:r>
                        <a:rPr lang="en-IE" sz="2000" dirty="0">
                          <a:effectLst/>
                          <a:latin typeface="Calibri" panose="020F0502020204030204" pitchFamily="34" charset="0"/>
                        </a:rPr>
                        <a:t>Total</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dirty="0">
                          <a:effectLst/>
                          <a:latin typeface="Calibri" panose="020F0502020204030204" pitchFamily="34" charset="0"/>
                        </a:rPr>
                        <a:t>100</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a:effectLst/>
                          <a:latin typeface="Calibri" panose="020F0502020204030204" pitchFamily="34" charset="0"/>
                        </a:rPr>
                        <a:t>100</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2000" dirty="0">
                          <a:effectLst/>
                          <a:latin typeface="Calibri" panose="020F0502020204030204" pitchFamily="34" charset="0"/>
                        </a:rPr>
                        <a:t>100</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670013868"/>
                  </a:ext>
                </a:extLst>
              </a:tr>
            </a:tbl>
          </a:graphicData>
        </a:graphic>
      </p:graphicFrame>
    </p:spTree>
    <p:extLst>
      <p:ext uri="{BB962C8B-B14F-4D97-AF65-F5344CB8AC3E}">
        <p14:creationId xmlns:p14="http://schemas.microsoft.com/office/powerpoint/2010/main" val="2894873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2" y="246063"/>
            <a:ext cx="8186956" cy="539750"/>
          </a:xfrm>
        </p:spPr>
        <p:txBody>
          <a:bodyPr/>
          <a:lstStyle/>
          <a:p>
            <a:r>
              <a:rPr lang="en-IE" dirty="0">
                <a:solidFill>
                  <a:srgbClr val="376092"/>
                </a:solidFill>
                <a:latin typeface="Calibri" charset="0"/>
              </a:rPr>
              <a:t>Time Off</a:t>
            </a:r>
          </a:p>
        </p:txBody>
      </p:sp>
      <p:graphicFrame>
        <p:nvGraphicFramePr>
          <p:cNvPr id="4" name="Chart 3"/>
          <p:cNvGraphicFramePr/>
          <p:nvPr>
            <p:extLst>
              <p:ext uri="{D42A27DB-BD31-4B8C-83A1-F6EECF244321}">
                <p14:modId xmlns:p14="http://schemas.microsoft.com/office/powerpoint/2010/main" val="1764827169"/>
              </p:ext>
            </p:extLst>
          </p:nvPr>
        </p:nvGraphicFramePr>
        <p:xfrm>
          <a:off x="781518" y="1027312"/>
          <a:ext cx="7480166" cy="31514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1267721418"/>
              </p:ext>
            </p:extLst>
          </p:nvPr>
        </p:nvGraphicFramePr>
        <p:xfrm>
          <a:off x="781518" y="4178734"/>
          <a:ext cx="7480166" cy="25196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84679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46063"/>
            <a:ext cx="8186956" cy="539750"/>
          </a:xfrm>
        </p:spPr>
        <p:txBody>
          <a:bodyPr/>
          <a:lstStyle/>
          <a:p>
            <a:r>
              <a:rPr lang="en-IE" dirty="0">
                <a:solidFill>
                  <a:srgbClr val="376092"/>
                </a:solidFill>
                <a:latin typeface="Calibri" charset="0"/>
              </a:rPr>
              <a:t>Player Welfare Implications I:</a:t>
            </a:r>
          </a:p>
        </p:txBody>
      </p:sp>
      <p:sp>
        <p:nvSpPr>
          <p:cNvPr id="6" name="Content Placeholder 2"/>
          <p:cNvSpPr>
            <a:spLocks noGrp="1"/>
          </p:cNvSpPr>
          <p:nvPr>
            <p:ph idx="1"/>
          </p:nvPr>
        </p:nvSpPr>
        <p:spPr>
          <a:xfrm>
            <a:off x="468313" y="852975"/>
            <a:ext cx="8697912" cy="5290299"/>
          </a:xfrm>
        </p:spPr>
        <p:txBody>
          <a:bodyPr/>
          <a:lstStyle/>
          <a:p>
            <a:r>
              <a:rPr lang="en-IE" sz="2400" dirty="0">
                <a:latin typeface="Calibri" charset="0"/>
              </a:rPr>
              <a:t>Sports conditioning: </a:t>
            </a:r>
          </a:p>
          <a:p>
            <a:pPr marL="349250" lvl="1" indent="0">
              <a:buNone/>
            </a:pPr>
            <a:r>
              <a:rPr lang="en-IE" sz="2000" dirty="0">
                <a:latin typeface="Calibri" charset="0"/>
              </a:rPr>
              <a:t>→ Adding substantially to overall training load </a:t>
            </a:r>
          </a:p>
          <a:p>
            <a:pPr marL="349250" lvl="1" indent="0">
              <a:buNone/>
            </a:pPr>
            <a:r>
              <a:rPr lang="en-IE" sz="2000" dirty="0">
                <a:latin typeface="Calibri" charset="0"/>
              </a:rPr>
              <a:t>→Policies aimed at prevent injury and/or burnout</a:t>
            </a:r>
            <a:endParaRPr lang="en-IE" sz="1600" dirty="0">
              <a:latin typeface="Calibri" charset="0"/>
            </a:endParaRPr>
          </a:p>
          <a:p>
            <a:pPr marL="0" indent="0">
              <a:buNone/>
            </a:pPr>
            <a:endParaRPr lang="en-IE" sz="1400" dirty="0">
              <a:latin typeface="Calibri" charset="0"/>
            </a:endParaRPr>
          </a:p>
          <a:p>
            <a:r>
              <a:rPr lang="en-IE" sz="2400" dirty="0">
                <a:latin typeface="Calibri" charset="0"/>
              </a:rPr>
              <a:t>Travel: </a:t>
            </a:r>
          </a:p>
          <a:p>
            <a:pPr marL="349250" lvl="1" indent="0">
              <a:buNone/>
            </a:pPr>
            <a:r>
              <a:rPr lang="en-IE" sz="2000" dirty="0">
                <a:latin typeface="Calibri" charset="0"/>
              </a:rPr>
              <a:t>→ Volume increasing injury risk, suboptimal performance </a:t>
            </a:r>
          </a:p>
          <a:p>
            <a:pPr marL="349250" lvl="1" indent="0">
              <a:buNone/>
            </a:pPr>
            <a:r>
              <a:rPr lang="en-IE" sz="2000" dirty="0">
                <a:latin typeface="Calibri" charset="0"/>
              </a:rPr>
              <a:t>→ Management teams cognisant of this when formulating training regimes</a:t>
            </a:r>
            <a:endParaRPr lang="en-IE" sz="1600" dirty="0">
              <a:latin typeface="Calibri" charset="0"/>
            </a:endParaRPr>
          </a:p>
          <a:p>
            <a:pPr marL="0" indent="0">
              <a:buNone/>
            </a:pPr>
            <a:endParaRPr lang="en-IE" sz="1400" dirty="0">
              <a:latin typeface="Calibri" charset="0"/>
            </a:endParaRPr>
          </a:p>
          <a:p>
            <a:r>
              <a:rPr lang="en-IE" sz="2400" dirty="0">
                <a:latin typeface="Calibri" charset="0"/>
              </a:rPr>
              <a:t>Multiple team involvement:</a:t>
            </a:r>
          </a:p>
          <a:p>
            <a:pPr marL="349250" lvl="1" indent="0">
              <a:buNone/>
            </a:pPr>
            <a:r>
              <a:rPr lang="en-IE" sz="2000" dirty="0">
                <a:latin typeface="Calibri" charset="0"/>
              </a:rPr>
              <a:t>→ Players aged 18-21</a:t>
            </a:r>
          </a:p>
          <a:p>
            <a:pPr marL="349250" lvl="1" indent="0">
              <a:buNone/>
            </a:pPr>
            <a:r>
              <a:rPr lang="en-IE" sz="2000" dirty="0">
                <a:latin typeface="Calibri" charset="0"/>
              </a:rPr>
              <a:t>→ Changes to HE competition structures not feasible = consideration given to collaboration by college and county management teams</a:t>
            </a:r>
            <a:endParaRPr lang="en-IE" sz="1600" dirty="0">
              <a:latin typeface="Calibri" charset="0"/>
            </a:endParaRPr>
          </a:p>
          <a:p>
            <a:endParaRPr lang="en-IE" sz="1400" dirty="0">
              <a:latin typeface="Calibri" charset="0"/>
            </a:endParaRPr>
          </a:p>
          <a:p>
            <a:r>
              <a:rPr lang="en-IE" sz="2400" dirty="0">
                <a:latin typeface="Calibri" charset="0"/>
              </a:rPr>
              <a:t>No official off-season:</a:t>
            </a:r>
          </a:p>
          <a:p>
            <a:pPr marL="349250" lvl="1" indent="0">
              <a:buNone/>
            </a:pPr>
            <a:r>
              <a:rPr lang="en-IE" sz="2000" dirty="0">
                <a:latin typeface="Calibri" charset="0"/>
              </a:rPr>
              <a:t>→ Increasing risk of player burnout</a:t>
            </a:r>
          </a:p>
          <a:p>
            <a:pPr marL="349250" lvl="1" indent="0">
              <a:buNone/>
            </a:pPr>
            <a:r>
              <a:rPr lang="en-IE" sz="2000" dirty="0">
                <a:latin typeface="Calibri" charset="0"/>
              </a:rPr>
              <a:t>→ Consideration given again to introduction of an official off-season</a:t>
            </a:r>
            <a:endParaRPr lang="en-IE" sz="2400" dirty="0">
              <a:latin typeface="Calibri" charset="0"/>
            </a:endParaRPr>
          </a:p>
        </p:txBody>
      </p:sp>
    </p:spTree>
    <p:extLst>
      <p:ext uri="{BB962C8B-B14F-4D97-AF65-F5344CB8AC3E}">
        <p14:creationId xmlns:p14="http://schemas.microsoft.com/office/powerpoint/2010/main" val="289455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Knock-on Effects of </a:t>
            </a:r>
          </a:p>
          <a:p>
            <a:pPr algn="ctr">
              <a:buNone/>
            </a:pPr>
            <a:r>
              <a:rPr lang="en-IE" sz="2800" dirty="0">
                <a:solidFill>
                  <a:schemeClr val="tx2"/>
                </a:solidFill>
                <a:latin typeface="Calibri" charset="0"/>
              </a:rPr>
              <a:t>Inter-County Time Commitments</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2062585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2" y="246063"/>
            <a:ext cx="8186956" cy="539750"/>
          </a:xfrm>
        </p:spPr>
        <p:txBody>
          <a:bodyPr/>
          <a:lstStyle/>
          <a:p>
            <a:r>
              <a:rPr lang="en-IE" sz="2600" dirty="0">
                <a:solidFill>
                  <a:srgbClr val="376092"/>
                </a:solidFill>
                <a:latin typeface="Calibri" charset="0"/>
              </a:rPr>
              <a:t>24-Hour Pitch-Based Training Day: 2016 Championship</a:t>
            </a:r>
          </a:p>
        </p:txBody>
      </p:sp>
      <p:graphicFrame>
        <p:nvGraphicFramePr>
          <p:cNvPr id="6" name="Chart 5"/>
          <p:cNvGraphicFramePr/>
          <p:nvPr>
            <p:extLst>
              <p:ext uri="{D42A27DB-BD31-4B8C-83A1-F6EECF244321}">
                <p14:modId xmlns:p14="http://schemas.microsoft.com/office/powerpoint/2010/main" val="3591093838"/>
              </p:ext>
            </p:extLst>
          </p:nvPr>
        </p:nvGraphicFramePr>
        <p:xfrm>
          <a:off x="0" y="1677795"/>
          <a:ext cx="8916318" cy="46192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9440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‘Other’</a:t>
            </a:r>
          </a:p>
        </p:txBody>
      </p:sp>
      <p:sp>
        <p:nvSpPr>
          <p:cNvPr id="6" name="Content Placeholder 2"/>
          <p:cNvSpPr>
            <a:spLocks noGrp="1"/>
          </p:cNvSpPr>
          <p:nvPr>
            <p:ph idx="1"/>
          </p:nvPr>
        </p:nvSpPr>
        <p:spPr>
          <a:xfrm>
            <a:off x="468313" y="1324304"/>
            <a:ext cx="8697912" cy="4922160"/>
          </a:xfrm>
        </p:spPr>
        <p:txBody>
          <a:bodyPr/>
          <a:lstStyle/>
          <a:p>
            <a:r>
              <a:rPr lang="en-IE" sz="2400" dirty="0">
                <a:latin typeface="Calibri" charset="0"/>
              </a:rPr>
              <a:t>Ring-fence time allocation to inter-county activities by compromising on other aspects of their lives</a:t>
            </a:r>
          </a:p>
          <a:p>
            <a:endParaRPr lang="en-IE" sz="1400" dirty="0">
              <a:latin typeface="Calibri" charset="0"/>
            </a:endParaRPr>
          </a:p>
          <a:p>
            <a:endParaRPr lang="en-IE" sz="1400" dirty="0">
              <a:latin typeface="Calibri" charset="0"/>
            </a:endParaRPr>
          </a:p>
          <a:p>
            <a:r>
              <a:rPr lang="en-IE" sz="2400" dirty="0">
                <a:latin typeface="Calibri" charset="0"/>
              </a:rPr>
              <a:t>Personal relationships and general downtime:</a:t>
            </a:r>
            <a:endParaRPr lang="en-IE" sz="2000" dirty="0">
              <a:latin typeface="Calibri" charset="0"/>
            </a:endParaRPr>
          </a:p>
          <a:p>
            <a:pPr marL="0" indent="0">
              <a:buNone/>
            </a:pPr>
            <a:endParaRPr lang="en-IE" sz="1400" dirty="0">
              <a:latin typeface="Calibri" charset="0"/>
            </a:endParaRPr>
          </a:p>
          <a:p>
            <a:pPr marL="0" indent="0">
              <a:buNone/>
            </a:pPr>
            <a:endParaRPr lang="en-IE" sz="1400" dirty="0">
              <a:latin typeface="Calibri" charset="0"/>
            </a:endParaRPr>
          </a:p>
          <a:p>
            <a:pPr marL="457200" indent="-457200">
              <a:buSzPct val="100000"/>
              <a:buFont typeface="+mj-lt"/>
              <a:buAutoNum type="arabicPeriod"/>
            </a:pPr>
            <a:r>
              <a:rPr lang="en-IE" sz="2200" dirty="0">
                <a:latin typeface="Calibri" charset="0"/>
              </a:rPr>
              <a:t>2016 players spent mere 2.4 hours</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Majority (61%) spent 2 hours or less</a:t>
            </a: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Sacrifice greater among players aged over 30, and those resident outside of home county</a:t>
            </a:r>
          </a:p>
          <a:p>
            <a:pPr marL="0" indent="0">
              <a:buSzPct val="100000"/>
              <a:buNone/>
            </a:pPr>
            <a:endParaRPr lang="en-IE" sz="1400" dirty="0">
              <a:latin typeface="Calibri" charset="0"/>
            </a:endParaRPr>
          </a:p>
        </p:txBody>
      </p:sp>
    </p:spTree>
    <p:extLst>
      <p:ext uri="{BB962C8B-B14F-4D97-AF65-F5344CB8AC3E}">
        <p14:creationId xmlns:p14="http://schemas.microsoft.com/office/powerpoint/2010/main" val="3079225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Time Allocated to Personal Relationships, General Downtime</a:t>
            </a:r>
          </a:p>
        </p:txBody>
      </p:sp>
      <p:graphicFrame>
        <p:nvGraphicFramePr>
          <p:cNvPr id="4" name="Chart 3"/>
          <p:cNvGraphicFramePr/>
          <p:nvPr>
            <p:extLst>
              <p:ext uri="{D42A27DB-BD31-4B8C-83A1-F6EECF244321}">
                <p14:modId xmlns:p14="http://schemas.microsoft.com/office/powerpoint/2010/main" val="4247053346"/>
              </p:ext>
            </p:extLst>
          </p:nvPr>
        </p:nvGraphicFramePr>
        <p:xfrm>
          <a:off x="409902" y="1072056"/>
          <a:ext cx="8339959"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0644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Not Sustainable in Long-Run </a:t>
            </a:r>
          </a:p>
        </p:txBody>
      </p:sp>
      <p:graphicFrame>
        <p:nvGraphicFramePr>
          <p:cNvPr id="3" name="Table 2"/>
          <p:cNvGraphicFramePr>
            <a:graphicFrameLocks noGrp="1"/>
          </p:cNvGraphicFramePr>
          <p:nvPr>
            <p:extLst>
              <p:ext uri="{D42A27DB-BD31-4B8C-83A1-F6EECF244321}">
                <p14:modId xmlns:p14="http://schemas.microsoft.com/office/powerpoint/2010/main" val="159667934"/>
              </p:ext>
            </p:extLst>
          </p:nvPr>
        </p:nvGraphicFramePr>
        <p:xfrm>
          <a:off x="194742" y="1331453"/>
          <a:ext cx="8734097" cy="1330452"/>
        </p:xfrm>
        <a:graphic>
          <a:graphicData uri="http://schemas.openxmlformats.org/drawingml/2006/table">
            <a:tbl>
              <a:tblPr firstRow="1" firstCol="1" bandRow="1">
                <a:tableStyleId>{5C22544A-7EE6-4342-B048-85BDC9FD1C3A}</a:tableStyleId>
              </a:tblPr>
              <a:tblGrid>
                <a:gridCol w="3586220">
                  <a:extLst>
                    <a:ext uri="{9D8B030D-6E8A-4147-A177-3AD203B41FA5}">
                      <a16:colId xmlns:a16="http://schemas.microsoft.com/office/drawing/2014/main" xmlns="" val="2829923263"/>
                    </a:ext>
                  </a:extLst>
                </a:gridCol>
                <a:gridCol w="1028877">
                  <a:extLst>
                    <a:ext uri="{9D8B030D-6E8A-4147-A177-3AD203B41FA5}">
                      <a16:colId xmlns:a16="http://schemas.microsoft.com/office/drawing/2014/main" xmlns="" val="2847254814"/>
                    </a:ext>
                  </a:extLst>
                </a:gridCol>
                <a:gridCol w="1028877">
                  <a:extLst>
                    <a:ext uri="{9D8B030D-6E8A-4147-A177-3AD203B41FA5}">
                      <a16:colId xmlns:a16="http://schemas.microsoft.com/office/drawing/2014/main" xmlns="" val="1618186525"/>
                    </a:ext>
                  </a:extLst>
                </a:gridCol>
                <a:gridCol w="1030623">
                  <a:extLst>
                    <a:ext uri="{9D8B030D-6E8A-4147-A177-3AD203B41FA5}">
                      <a16:colId xmlns:a16="http://schemas.microsoft.com/office/drawing/2014/main" xmlns="" val="1721298868"/>
                    </a:ext>
                  </a:extLst>
                </a:gridCol>
                <a:gridCol w="1028877">
                  <a:extLst>
                    <a:ext uri="{9D8B030D-6E8A-4147-A177-3AD203B41FA5}">
                      <a16:colId xmlns:a16="http://schemas.microsoft.com/office/drawing/2014/main" xmlns="" val="3986653243"/>
                    </a:ext>
                  </a:extLst>
                </a:gridCol>
                <a:gridCol w="1030623">
                  <a:extLst>
                    <a:ext uri="{9D8B030D-6E8A-4147-A177-3AD203B41FA5}">
                      <a16:colId xmlns:a16="http://schemas.microsoft.com/office/drawing/2014/main" xmlns="" val="1375741997"/>
                    </a:ext>
                  </a:extLst>
                </a:gridCol>
              </a:tblGrid>
              <a:tr h="502920">
                <a:tc>
                  <a:txBody>
                    <a:bodyPr/>
                    <a:lstStyle/>
                    <a:p>
                      <a:pPr>
                        <a:lnSpc>
                          <a:spcPct val="115000"/>
                        </a:lnSpc>
                      </a:pPr>
                      <a:r>
                        <a:rPr lang="en-IE" sz="1600" dirty="0">
                          <a:effectLst/>
                          <a:latin typeface="Calibri" panose="020F0502020204030204" pitchFamily="34" charset="0"/>
                        </a:rPr>
                        <a:t>Main Downsides Playing Inter-County:</a:t>
                      </a: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All </a:t>
                      </a:r>
                    </a:p>
                    <a:p>
                      <a:pPr algn="ctr">
                        <a:lnSpc>
                          <a:spcPct val="150000"/>
                        </a:lnSpc>
                        <a:spcAft>
                          <a:spcPts val="0"/>
                        </a:spcAft>
                      </a:pPr>
                      <a:r>
                        <a:rPr lang="en-IE" sz="1600">
                          <a:effectLst/>
                          <a:latin typeface="Calibri" panose="020F0502020204030204" pitchFamily="34" charset="0"/>
                        </a:rPr>
                        <a:t>Players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18-21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22-25</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26-30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30 Plus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536719989"/>
                  </a:ext>
                </a:extLst>
              </a:tr>
              <a:tr h="192786">
                <a:tc>
                  <a:txBody>
                    <a:bodyPr/>
                    <a:lstStyle/>
                    <a:p>
                      <a:pPr>
                        <a:lnSpc>
                          <a:spcPct val="115000"/>
                        </a:lnSpc>
                      </a:pPr>
                      <a:endParaRPr lang="en-IE" sz="1200" dirty="0">
                        <a:effectLst/>
                        <a:latin typeface="Calibri" panose="020F0502020204030204" pitchFamily="34" charset="0"/>
                      </a:endParaRPr>
                    </a:p>
                  </a:txBody>
                  <a:tcPr marL="68580" marR="68580" marT="0" marB="0" anchor="b"/>
                </a:tc>
                <a:tc>
                  <a:txBody>
                    <a:bodyPr/>
                    <a:lstStyle/>
                    <a:p>
                      <a:pPr>
                        <a:lnSpc>
                          <a:spcPct val="115000"/>
                        </a:lnSpc>
                      </a:pPr>
                      <a:endParaRPr lang="en-IE" sz="1200" dirty="0">
                        <a:effectLst/>
                        <a:latin typeface="Calibri" panose="020F0502020204030204" pitchFamily="34" charset="0"/>
                      </a:endParaRPr>
                    </a:p>
                  </a:txBody>
                  <a:tcPr marL="68580" marR="68580" marT="0" marB="0" anchor="b"/>
                </a:tc>
                <a:tc>
                  <a:txBody>
                    <a:bodyPr/>
                    <a:lstStyle/>
                    <a:p>
                      <a:pPr>
                        <a:lnSpc>
                          <a:spcPct val="115000"/>
                        </a:lnSpc>
                      </a:pPr>
                      <a:endParaRPr lang="en-IE" sz="1200" dirty="0">
                        <a:effectLst/>
                        <a:latin typeface="Calibri" panose="020F0502020204030204" pitchFamily="34" charset="0"/>
                      </a:endParaRPr>
                    </a:p>
                  </a:txBody>
                  <a:tcPr marL="68580" marR="68580" marT="0" marB="0" anchor="b"/>
                </a:tc>
                <a:tc>
                  <a:txBody>
                    <a:bodyPr/>
                    <a:lstStyle/>
                    <a:p>
                      <a:pPr>
                        <a:lnSpc>
                          <a:spcPct val="115000"/>
                        </a:lnSpc>
                      </a:pPr>
                      <a:endParaRPr lang="en-IE" sz="1200" dirty="0">
                        <a:effectLst/>
                        <a:latin typeface="Calibri" panose="020F0502020204030204" pitchFamily="34" charset="0"/>
                      </a:endParaRPr>
                    </a:p>
                  </a:txBody>
                  <a:tcPr marL="68580" marR="68580" marT="0" marB="0" anchor="b"/>
                </a:tc>
                <a:tc>
                  <a:txBody>
                    <a:bodyPr/>
                    <a:lstStyle/>
                    <a:p>
                      <a:pPr>
                        <a:lnSpc>
                          <a:spcPct val="115000"/>
                        </a:lnSpc>
                      </a:pPr>
                      <a:endParaRPr lang="en-IE" sz="1200" dirty="0">
                        <a:effectLst/>
                        <a:latin typeface="Calibri" panose="020F0502020204030204" pitchFamily="34" charset="0"/>
                      </a:endParaRPr>
                    </a:p>
                  </a:txBody>
                  <a:tcPr marL="68580" marR="68580" marT="0" marB="0" anchor="b"/>
                </a:tc>
                <a:tc>
                  <a:txBody>
                    <a:bodyPr/>
                    <a:lstStyle/>
                    <a:p>
                      <a:pPr>
                        <a:lnSpc>
                          <a:spcPct val="115000"/>
                        </a:lnSpc>
                      </a:pPr>
                      <a:endParaRPr lang="en-IE" sz="1200" dirty="0">
                        <a:effectLst/>
                        <a:latin typeface="Calibri" panose="020F0502020204030204" pitchFamily="34" charset="0"/>
                      </a:endParaRPr>
                    </a:p>
                  </a:txBody>
                  <a:tcPr marL="68580" marR="68580" marT="0" marB="0" anchor="b"/>
                </a:tc>
                <a:extLst>
                  <a:ext uri="{0D108BD9-81ED-4DB2-BD59-A6C34878D82A}">
                    <a16:rowId xmlns:a16="http://schemas.microsoft.com/office/drawing/2014/main" xmlns="" val="4249023847"/>
                  </a:ext>
                </a:extLst>
              </a:tr>
              <a:tr h="251460">
                <a:tc>
                  <a:txBody>
                    <a:bodyPr/>
                    <a:lstStyle/>
                    <a:p>
                      <a:pPr>
                        <a:lnSpc>
                          <a:spcPct val="150000"/>
                        </a:lnSpc>
                        <a:spcAft>
                          <a:spcPts val="0"/>
                        </a:spcAft>
                      </a:pPr>
                      <a:r>
                        <a:rPr lang="en-IE" sz="1600">
                          <a:effectLst/>
                          <a:latin typeface="Calibri" panose="020F0502020204030204" pitchFamily="34" charset="0"/>
                        </a:rPr>
                        <a:t>Less Time with Family/Partner/Friends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700" dirty="0">
                          <a:effectLst/>
                          <a:latin typeface="Calibri" panose="020F0502020204030204" pitchFamily="34" charset="0"/>
                        </a:rPr>
                        <a:t>76.6</a:t>
                      </a:r>
                      <a:endParaRPr lang="en-I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700" dirty="0">
                          <a:effectLst/>
                          <a:latin typeface="Calibri" panose="020F0502020204030204" pitchFamily="34" charset="0"/>
                        </a:rPr>
                        <a:t>71.0</a:t>
                      </a:r>
                      <a:endParaRPr lang="en-I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700">
                          <a:effectLst/>
                          <a:latin typeface="Calibri" panose="020F0502020204030204" pitchFamily="34" charset="0"/>
                        </a:rPr>
                        <a:t>74.0</a:t>
                      </a:r>
                      <a:endParaRPr lang="en-IE"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700" dirty="0">
                          <a:effectLst/>
                          <a:latin typeface="Calibri" panose="020F0502020204030204" pitchFamily="34" charset="0"/>
                        </a:rPr>
                        <a:t>80.0</a:t>
                      </a:r>
                      <a:endParaRPr lang="en-I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700" dirty="0">
                          <a:effectLst/>
                          <a:latin typeface="Calibri" panose="020F0502020204030204" pitchFamily="34" charset="0"/>
                        </a:rPr>
                        <a:t>91.0</a:t>
                      </a:r>
                      <a:endParaRPr lang="en-I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07371714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26677218"/>
              </p:ext>
            </p:extLst>
          </p:nvPr>
        </p:nvGraphicFramePr>
        <p:xfrm>
          <a:off x="194742" y="3417899"/>
          <a:ext cx="8734097" cy="1371600"/>
        </p:xfrm>
        <a:graphic>
          <a:graphicData uri="http://schemas.openxmlformats.org/drawingml/2006/table">
            <a:tbl>
              <a:tblPr firstRow="1" firstCol="1" bandRow="1">
                <a:tableStyleId>{5C22544A-7EE6-4342-B048-85BDC9FD1C3A}</a:tableStyleId>
              </a:tblPr>
              <a:tblGrid>
                <a:gridCol w="3979255">
                  <a:extLst>
                    <a:ext uri="{9D8B030D-6E8A-4147-A177-3AD203B41FA5}">
                      <a16:colId xmlns:a16="http://schemas.microsoft.com/office/drawing/2014/main" xmlns="" val="1283539405"/>
                    </a:ext>
                  </a:extLst>
                </a:gridCol>
                <a:gridCol w="1142420">
                  <a:extLst>
                    <a:ext uri="{9D8B030D-6E8A-4147-A177-3AD203B41FA5}">
                      <a16:colId xmlns:a16="http://schemas.microsoft.com/office/drawing/2014/main" xmlns="" val="1465953811"/>
                    </a:ext>
                  </a:extLst>
                </a:gridCol>
                <a:gridCol w="1998361">
                  <a:extLst>
                    <a:ext uri="{9D8B030D-6E8A-4147-A177-3AD203B41FA5}">
                      <a16:colId xmlns:a16="http://schemas.microsoft.com/office/drawing/2014/main" xmlns="" val="3798821577"/>
                    </a:ext>
                  </a:extLst>
                </a:gridCol>
                <a:gridCol w="1614061">
                  <a:extLst>
                    <a:ext uri="{9D8B030D-6E8A-4147-A177-3AD203B41FA5}">
                      <a16:colId xmlns:a16="http://schemas.microsoft.com/office/drawing/2014/main" xmlns="" val="1213893104"/>
                    </a:ext>
                  </a:extLst>
                </a:gridCol>
              </a:tblGrid>
              <a:tr h="381000">
                <a:tc>
                  <a:txBody>
                    <a:bodyPr/>
                    <a:lstStyle/>
                    <a:p>
                      <a:pPr>
                        <a:lnSpc>
                          <a:spcPct val="115000"/>
                        </a:lnSpc>
                      </a:pPr>
                      <a:r>
                        <a:rPr lang="en-IE" sz="1600" dirty="0">
                          <a:effectLst/>
                          <a:latin typeface="Calibri" panose="020F0502020204030204" pitchFamily="34" charset="0"/>
                        </a:rPr>
                        <a:t>Ceased/Reduced Involvement</a:t>
                      </a:r>
                      <a:r>
                        <a:rPr lang="en-IE" sz="1600" baseline="0" dirty="0">
                          <a:effectLst/>
                          <a:latin typeface="Calibri" panose="020F0502020204030204" pitchFamily="34" charset="0"/>
                        </a:rPr>
                        <a:t> In When Became IC Player from Club Player Only:</a:t>
                      </a:r>
                      <a:endParaRPr lang="en-IE" sz="1600" dirty="0">
                        <a:effectLst/>
                        <a:latin typeface="Calibri" panose="020F0502020204030204" pitchFamily="34"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Yes: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Doesn't Currently Bother Me</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Currently Bothers Me</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243636993"/>
                  </a:ext>
                </a:extLst>
              </a:tr>
              <a:tr h="260418">
                <a:tc>
                  <a:txBody>
                    <a:bodyPr/>
                    <a:lstStyle/>
                    <a:p>
                      <a:pPr>
                        <a:lnSpc>
                          <a:spcPct val="150000"/>
                        </a:lnSpc>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endParaRPr lang="en-I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031284683"/>
                  </a:ext>
                </a:extLst>
              </a:tr>
              <a:tr h="190500">
                <a:tc>
                  <a:txBody>
                    <a:bodyPr/>
                    <a:lstStyle/>
                    <a:p>
                      <a:pPr>
                        <a:lnSpc>
                          <a:spcPct val="150000"/>
                        </a:lnSpc>
                        <a:spcAft>
                          <a:spcPts val="0"/>
                        </a:spcAft>
                      </a:pPr>
                      <a:r>
                        <a:rPr lang="en-IE" sz="1600" dirty="0">
                          <a:effectLst/>
                          <a:latin typeface="Calibri" panose="020F0502020204030204" pitchFamily="34" charset="0"/>
                        </a:rPr>
                        <a:t>Spending Time with Family/Partner/Friends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91.7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26.3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73.7</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41623695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81247048"/>
              </p:ext>
            </p:extLst>
          </p:nvPr>
        </p:nvGraphicFramePr>
        <p:xfrm>
          <a:off x="194740" y="5545494"/>
          <a:ext cx="8734097" cy="1097280"/>
        </p:xfrm>
        <a:graphic>
          <a:graphicData uri="http://schemas.openxmlformats.org/drawingml/2006/table">
            <a:tbl>
              <a:tblPr firstRow="1" firstCol="1" bandRow="1">
                <a:tableStyleId>{5C22544A-7EE6-4342-B048-85BDC9FD1C3A}</a:tableStyleId>
              </a:tblPr>
              <a:tblGrid>
                <a:gridCol w="4497213">
                  <a:extLst>
                    <a:ext uri="{9D8B030D-6E8A-4147-A177-3AD203B41FA5}">
                      <a16:colId xmlns:a16="http://schemas.microsoft.com/office/drawing/2014/main" xmlns="" val="1354406300"/>
                    </a:ext>
                  </a:extLst>
                </a:gridCol>
                <a:gridCol w="849124">
                  <a:extLst>
                    <a:ext uri="{9D8B030D-6E8A-4147-A177-3AD203B41FA5}">
                      <a16:colId xmlns:a16="http://schemas.microsoft.com/office/drawing/2014/main" xmlns="" val="186693578"/>
                    </a:ext>
                  </a:extLst>
                </a:gridCol>
                <a:gridCol w="847377">
                  <a:extLst>
                    <a:ext uri="{9D8B030D-6E8A-4147-A177-3AD203B41FA5}">
                      <a16:colId xmlns:a16="http://schemas.microsoft.com/office/drawing/2014/main" xmlns="" val="3545433847"/>
                    </a:ext>
                  </a:extLst>
                </a:gridCol>
                <a:gridCol w="847377">
                  <a:extLst>
                    <a:ext uri="{9D8B030D-6E8A-4147-A177-3AD203B41FA5}">
                      <a16:colId xmlns:a16="http://schemas.microsoft.com/office/drawing/2014/main" xmlns="" val="2382153656"/>
                    </a:ext>
                  </a:extLst>
                </a:gridCol>
                <a:gridCol w="847377">
                  <a:extLst>
                    <a:ext uri="{9D8B030D-6E8A-4147-A177-3AD203B41FA5}">
                      <a16:colId xmlns:a16="http://schemas.microsoft.com/office/drawing/2014/main" xmlns="" val="774424383"/>
                    </a:ext>
                  </a:extLst>
                </a:gridCol>
                <a:gridCol w="845629">
                  <a:extLst>
                    <a:ext uri="{9D8B030D-6E8A-4147-A177-3AD203B41FA5}">
                      <a16:colId xmlns:a16="http://schemas.microsoft.com/office/drawing/2014/main" xmlns="" val="2161845318"/>
                    </a:ext>
                  </a:extLst>
                </a:gridCol>
              </a:tblGrid>
              <a:tr h="19050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600" dirty="0">
                          <a:effectLst/>
                          <a:latin typeface="Calibri" panose="020F0502020204030204" pitchFamily="34" charset="0"/>
                        </a:rPr>
                        <a:t>Ceased/Reduced Involvement</a:t>
                      </a:r>
                      <a:r>
                        <a:rPr lang="en-IE" sz="1600" baseline="0" dirty="0">
                          <a:effectLst/>
                          <a:latin typeface="Calibri" panose="020F0502020204030204" pitchFamily="34" charset="0"/>
                        </a:rPr>
                        <a:t> In When Became IC Player from Club Player Only:</a:t>
                      </a:r>
                      <a:endParaRPr lang="en-IE" sz="1600" dirty="0">
                        <a:effectLst/>
                        <a:latin typeface="Calibri" panose="020F0502020204030204" pitchFamily="34"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All </a:t>
                      </a:r>
                    </a:p>
                    <a:p>
                      <a:pPr algn="ctr">
                        <a:lnSpc>
                          <a:spcPct val="150000"/>
                        </a:lnSpc>
                        <a:spcAft>
                          <a:spcPts val="0"/>
                        </a:spcAft>
                      </a:pPr>
                      <a:r>
                        <a:rPr lang="en-IE" sz="1600">
                          <a:effectLst/>
                          <a:latin typeface="Calibri" panose="020F0502020204030204" pitchFamily="34" charset="0"/>
                        </a:rPr>
                        <a:t>Players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18-21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22-25</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26-30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Aged </a:t>
                      </a:r>
                    </a:p>
                    <a:p>
                      <a:pPr algn="ctr">
                        <a:lnSpc>
                          <a:spcPct val="150000"/>
                        </a:lnSpc>
                        <a:spcAft>
                          <a:spcPts val="0"/>
                        </a:spcAft>
                      </a:pPr>
                      <a:r>
                        <a:rPr lang="en-IE" sz="1600">
                          <a:effectLst/>
                          <a:latin typeface="Calibri" panose="020F0502020204030204" pitchFamily="34" charset="0"/>
                        </a:rPr>
                        <a:t>30 Plus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287071771"/>
                  </a:ext>
                </a:extLst>
              </a:tr>
              <a:tr h="190500">
                <a:tc>
                  <a:txBody>
                    <a:bodyPr/>
                    <a:lstStyle/>
                    <a:p>
                      <a:pPr>
                        <a:lnSpc>
                          <a:spcPct val="150000"/>
                        </a:lnSpc>
                        <a:spcAft>
                          <a:spcPts val="0"/>
                        </a:spcAft>
                      </a:pPr>
                      <a:r>
                        <a:rPr lang="en-IE" sz="1600">
                          <a:effectLst/>
                          <a:latin typeface="Calibri" panose="020F0502020204030204" pitchFamily="34" charset="0"/>
                        </a:rPr>
                        <a:t>Spending time with family/partner/friends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73.7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62.4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74.3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78.8</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78.7</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719764826"/>
                  </a:ext>
                </a:extLst>
              </a:tr>
            </a:tbl>
          </a:graphicData>
        </a:graphic>
      </p:graphicFrame>
    </p:spTree>
    <p:extLst>
      <p:ext uri="{BB962C8B-B14F-4D97-AF65-F5344CB8AC3E}">
        <p14:creationId xmlns:p14="http://schemas.microsoft.com/office/powerpoint/2010/main" val="219679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8313" y="515938"/>
            <a:ext cx="7543800" cy="539750"/>
          </a:xfrm>
        </p:spPr>
        <p:txBody>
          <a:bodyPr/>
          <a:lstStyle/>
          <a:p>
            <a:r>
              <a:rPr lang="en-IE" dirty="0">
                <a:solidFill>
                  <a:srgbClr val="376092"/>
                </a:solidFill>
                <a:latin typeface="Calibri" charset="0"/>
              </a:rPr>
              <a:t>Outline	</a:t>
            </a:r>
          </a:p>
        </p:txBody>
      </p:sp>
      <p:sp>
        <p:nvSpPr>
          <p:cNvPr id="10243" name="Content Placeholder 2"/>
          <p:cNvSpPr>
            <a:spLocks noGrp="1"/>
          </p:cNvSpPr>
          <p:nvPr>
            <p:ph idx="1"/>
          </p:nvPr>
        </p:nvSpPr>
        <p:spPr>
          <a:xfrm>
            <a:off x="293688" y="1230313"/>
            <a:ext cx="8545512" cy="5170487"/>
          </a:xfrm>
        </p:spPr>
        <p:txBody>
          <a:bodyPr/>
          <a:lstStyle/>
          <a:p>
            <a:r>
              <a:rPr lang="en-IE" sz="2400" dirty="0">
                <a:latin typeface="Calibri" charset="0"/>
              </a:rPr>
              <a:t>Background</a:t>
            </a:r>
          </a:p>
          <a:p>
            <a:endParaRPr lang="en-IE" sz="2000" dirty="0">
              <a:latin typeface="Calibri" charset="0"/>
            </a:endParaRPr>
          </a:p>
          <a:p>
            <a:r>
              <a:rPr lang="en-IE" sz="2400" dirty="0">
                <a:latin typeface="Calibri" charset="0"/>
              </a:rPr>
              <a:t>Research objectives</a:t>
            </a:r>
          </a:p>
          <a:p>
            <a:endParaRPr lang="en-IE" sz="2000" dirty="0">
              <a:latin typeface="Calibri" charset="0"/>
            </a:endParaRPr>
          </a:p>
          <a:p>
            <a:r>
              <a:rPr lang="en-IE" sz="2400" dirty="0">
                <a:latin typeface="Calibri" charset="0"/>
              </a:rPr>
              <a:t>Research methodology </a:t>
            </a:r>
          </a:p>
          <a:p>
            <a:endParaRPr lang="en-IE" sz="2000" dirty="0">
              <a:latin typeface="Calibri" charset="0"/>
            </a:endParaRPr>
          </a:p>
          <a:p>
            <a:r>
              <a:rPr lang="en-IE" sz="2400" dirty="0">
                <a:latin typeface="Calibri" charset="0"/>
              </a:rPr>
              <a:t>Some of the key findings</a:t>
            </a:r>
          </a:p>
          <a:p>
            <a:endParaRPr lang="en-IE" sz="2000" dirty="0">
              <a:latin typeface="Calibri" charset="0"/>
            </a:endParaRPr>
          </a:p>
          <a:p>
            <a:r>
              <a:rPr lang="en-IE" sz="2400" dirty="0">
                <a:latin typeface="Calibri" charset="0"/>
              </a:rPr>
              <a:t>Player welfare policy implications </a:t>
            </a:r>
          </a:p>
          <a:p>
            <a:endParaRPr lang="en-IE" sz="2000" dirty="0">
              <a:latin typeface="Calibri" charset="0"/>
            </a:endParaRPr>
          </a:p>
          <a:p>
            <a:r>
              <a:rPr lang="en-IE" sz="2400" dirty="0">
                <a:latin typeface="Calibri" charset="0"/>
              </a:rPr>
              <a:t>Concluding observations</a:t>
            </a:r>
          </a:p>
          <a:p>
            <a:endParaRPr lang="en-IE" sz="2400" dirty="0">
              <a:latin typeface="Calibri" charset="0"/>
            </a:endParaRPr>
          </a:p>
          <a:p>
            <a:r>
              <a:rPr lang="en-IE" sz="2400" dirty="0">
                <a:latin typeface="Calibri" charset="0"/>
              </a:rPr>
              <a:t>Further work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‘Sleep’</a:t>
            </a:r>
          </a:p>
        </p:txBody>
      </p:sp>
      <p:sp>
        <p:nvSpPr>
          <p:cNvPr id="6" name="Content Placeholder 2"/>
          <p:cNvSpPr>
            <a:spLocks noGrp="1"/>
          </p:cNvSpPr>
          <p:nvPr>
            <p:ph idx="1"/>
          </p:nvPr>
        </p:nvSpPr>
        <p:spPr>
          <a:xfrm>
            <a:off x="446088" y="1671145"/>
            <a:ext cx="8697912" cy="4922160"/>
          </a:xfrm>
        </p:spPr>
        <p:txBody>
          <a:bodyPr/>
          <a:lstStyle/>
          <a:p>
            <a:pPr marL="457200" indent="-457200">
              <a:buSzPct val="100000"/>
              <a:buFont typeface="+mj-lt"/>
              <a:buAutoNum type="arabicPeriod"/>
            </a:pPr>
            <a:r>
              <a:rPr lang="en-IE" sz="2400" dirty="0">
                <a:latin typeface="Calibri" charset="0"/>
              </a:rPr>
              <a:t>Sleep is also being compromised (7.6 hours) </a:t>
            </a: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r>
              <a:rPr lang="en-IE" sz="2200" dirty="0">
                <a:latin typeface="Calibri" charset="0"/>
              </a:rPr>
              <a:t>48% did not get the 8-10 hours sleep recommended for athletes</a:t>
            </a:r>
          </a:p>
          <a:p>
            <a:endParaRPr lang="en-IE" sz="2200" dirty="0">
              <a:latin typeface="Calibri" charset="0"/>
            </a:endParaRPr>
          </a:p>
          <a:p>
            <a:endParaRPr lang="en-IE" sz="1400" dirty="0">
              <a:latin typeface="Calibri" charset="0"/>
            </a:endParaRPr>
          </a:p>
          <a:p>
            <a:r>
              <a:rPr lang="en-IE" sz="2200" dirty="0">
                <a:latin typeface="Calibri" charset="0"/>
              </a:rPr>
              <a:t>Bigger issue among players resident outside home county (63.4%)</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startAt="2"/>
            </a:pPr>
            <a:r>
              <a:rPr lang="en-IE" sz="2400" dirty="0">
                <a:latin typeface="Calibri" charset="0"/>
              </a:rPr>
              <a:t>Sleep trade-off becomes more of an issue with age</a:t>
            </a:r>
          </a:p>
          <a:p>
            <a:pPr marL="0" indent="0">
              <a:buSzPct val="100000"/>
              <a:buNone/>
            </a:pPr>
            <a:endParaRPr lang="en-IE" sz="1400" dirty="0">
              <a:latin typeface="Calibri" charset="0"/>
            </a:endParaRPr>
          </a:p>
          <a:p>
            <a:pPr marL="0" indent="0">
              <a:buSzPct val="100000"/>
              <a:buNone/>
            </a:pPr>
            <a:endParaRPr lang="en-IE" sz="1400" dirty="0">
              <a:latin typeface="Calibri" charset="0"/>
            </a:endParaRPr>
          </a:p>
        </p:txBody>
      </p:sp>
    </p:spTree>
    <p:extLst>
      <p:ext uri="{BB962C8B-B14F-4D97-AF65-F5344CB8AC3E}">
        <p14:creationId xmlns:p14="http://schemas.microsoft.com/office/powerpoint/2010/main" val="3912994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Time Allocated to Sleep</a:t>
            </a:r>
          </a:p>
        </p:txBody>
      </p:sp>
      <p:graphicFrame>
        <p:nvGraphicFramePr>
          <p:cNvPr id="5" name="Chart 4"/>
          <p:cNvGraphicFramePr/>
          <p:nvPr>
            <p:extLst>
              <p:ext uri="{D42A27DB-BD31-4B8C-83A1-F6EECF244321}">
                <p14:modId xmlns:p14="http://schemas.microsoft.com/office/powerpoint/2010/main" val="3193357054"/>
              </p:ext>
            </p:extLst>
          </p:nvPr>
        </p:nvGraphicFramePr>
        <p:xfrm>
          <a:off x="227682" y="1056290"/>
          <a:ext cx="8742896" cy="53602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0549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Sleep and Injury Rate</a:t>
            </a:r>
          </a:p>
        </p:txBody>
      </p:sp>
      <p:graphicFrame>
        <p:nvGraphicFramePr>
          <p:cNvPr id="4" name="Chart 3"/>
          <p:cNvGraphicFramePr/>
          <p:nvPr>
            <p:extLst>
              <p:ext uri="{D42A27DB-BD31-4B8C-83A1-F6EECF244321}">
                <p14:modId xmlns:p14="http://schemas.microsoft.com/office/powerpoint/2010/main" val="2456002435"/>
              </p:ext>
            </p:extLst>
          </p:nvPr>
        </p:nvGraphicFramePr>
        <p:xfrm>
          <a:off x="394138" y="1403131"/>
          <a:ext cx="8418786" cy="50449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3922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Other Life Areas Players Would Like to Spend More Time On</a:t>
            </a:r>
          </a:p>
        </p:txBody>
      </p:sp>
      <p:graphicFrame>
        <p:nvGraphicFramePr>
          <p:cNvPr id="5" name="Chart 4"/>
          <p:cNvGraphicFramePr/>
          <p:nvPr>
            <p:extLst>
              <p:ext uri="{D42A27DB-BD31-4B8C-83A1-F6EECF244321}">
                <p14:modId xmlns:p14="http://schemas.microsoft.com/office/powerpoint/2010/main" val="762735016"/>
              </p:ext>
            </p:extLst>
          </p:nvPr>
        </p:nvGraphicFramePr>
        <p:xfrm>
          <a:off x="362607" y="1277007"/>
          <a:ext cx="8276896"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7444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‘Professional Commitments’</a:t>
            </a:r>
          </a:p>
        </p:txBody>
      </p:sp>
      <p:sp>
        <p:nvSpPr>
          <p:cNvPr id="6" name="Content Placeholder 2"/>
          <p:cNvSpPr>
            <a:spLocks noGrp="1"/>
          </p:cNvSpPr>
          <p:nvPr>
            <p:ph idx="1"/>
          </p:nvPr>
        </p:nvSpPr>
        <p:spPr>
          <a:xfrm>
            <a:off x="446088" y="1308538"/>
            <a:ext cx="8697912" cy="4922160"/>
          </a:xfrm>
        </p:spPr>
        <p:txBody>
          <a:bodyPr/>
          <a:lstStyle/>
          <a:p>
            <a:r>
              <a:rPr lang="en-IE" sz="2400" dirty="0">
                <a:latin typeface="Calibri" charset="0"/>
              </a:rPr>
              <a:t>Managing to maintain professional career in tandem with playing</a:t>
            </a:r>
            <a:endParaRPr lang="en-IE" sz="1400" dirty="0">
              <a:latin typeface="Calibri" charset="0"/>
            </a:endParaRPr>
          </a:p>
          <a:p>
            <a:pPr marL="0" indent="0">
              <a:buNone/>
            </a:pPr>
            <a:endParaRPr lang="en-IE" sz="1400" dirty="0">
              <a:latin typeface="Calibri" charset="0"/>
            </a:endParaRPr>
          </a:p>
          <a:p>
            <a:pPr marL="0" indent="0">
              <a:buNone/>
            </a:pPr>
            <a:endParaRPr lang="en-IE" sz="1400" dirty="0">
              <a:latin typeface="Calibri" charset="0"/>
            </a:endParaRPr>
          </a:p>
          <a:p>
            <a:pPr marL="457200" indent="-457200">
              <a:buSzPct val="100000"/>
              <a:buFont typeface="+mj-lt"/>
              <a:buAutoNum type="arabicPeriod"/>
            </a:pPr>
            <a:r>
              <a:rPr lang="en-IE" sz="2200" dirty="0">
                <a:latin typeface="Calibri" charset="0"/>
              </a:rPr>
              <a:t>7.9 hours: in line with general male population</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Almost 50% allocated between 8 and 10 hours</a:t>
            </a:r>
          </a:p>
          <a:p>
            <a:pPr>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24% spent over 10 hours (39% players aged over 30)</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Players resident outside home county</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a:buSzPct val="100000"/>
            </a:pPr>
            <a:r>
              <a:rPr lang="en-IE" sz="2400" dirty="0">
                <a:latin typeface="Calibri" charset="0"/>
              </a:rPr>
              <a:t>Other findings question feasibility over the medium to long term</a:t>
            </a:r>
          </a:p>
          <a:p>
            <a:pPr marL="0" indent="0">
              <a:buSzPct val="100000"/>
              <a:buNone/>
            </a:pPr>
            <a:endParaRPr lang="en-IE" sz="1400" dirty="0">
              <a:latin typeface="Calibri" charset="0"/>
            </a:endParaRPr>
          </a:p>
        </p:txBody>
      </p:sp>
    </p:spTree>
    <p:extLst>
      <p:ext uri="{BB962C8B-B14F-4D97-AF65-F5344CB8AC3E}">
        <p14:creationId xmlns:p14="http://schemas.microsoft.com/office/powerpoint/2010/main" val="2437788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Players Aged Over 30</a:t>
            </a:r>
          </a:p>
        </p:txBody>
      </p:sp>
      <p:graphicFrame>
        <p:nvGraphicFramePr>
          <p:cNvPr id="4" name="Chart 3"/>
          <p:cNvGraphicFramePr/>
          <p:nvPr>
            <p:extLst>
              <p:ext uri="{D42A27DB-BD31-4B8C-83A1-F6EECF244321}">
                <p14:modId xmlns:p14="http://schemas.microsoft.com/office/powerpoint/2010/main" val="1761583540"/>
              </p:ext>
            </p:extLst>
          </p:nvPr>
        </p:nvGraphicFramePr>
        <p:xfrm>
          <a:off x="227681" y="930167"/>
          <a:ext cx="8443353" cy="5596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6663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Players Resident Outside of Home County</a:t>
            </a:r>
          </a:p>
        </p:txBody>
      </p:sp>
      <p:graphicFrame>
        <p:nvGraphicFramePr>
          <p:cNvPr id="5" name="Chart 4"/>
          <p:cNvGraphicFramePr/>
          <p:nvPr>
            <p:extLst>
              <p:ext uri="{D42A27DB-BD31-4B8C-83A1-F6EECF244321}">
                <p14:modId xmlns:p14="http://schemas.microsoft.com/office/powerpoint/2010/main" val="3189902299"/>
              </p:ext>
            </p:extLst>
          </p:nvPr>
        </p:nvGraphicFramePr>
        <p:xfrm>
          <a:off x="457200" y="1072055"/>
          <a:ext cx="8261131" cy="51710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2020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Top Tier Footballers</a:t>
            </a:r>
          </a:p>
        </p:txBody>
      </p:sp>
      <p:graphicFrame>
        <p:nvGraphicFramePr>
          <p:cNvPr id="2" name="Table 1"/>
          <p:cNvGraphicFramePr>
            <a:graphicFrameLocks noGrp="1"/>
          </p:cNvGraphicFramePr>
          <p:nvPr>
            <p:extLst>
              <p:ext uri="{D42A27DB-BD31-4B8C-83A1-F6EECF244321}">
                <p14:modId xmlns:p14="http://schemas.microsoft.com/office/powerpoint/2010/main" val="3694627014"/>
              </p:ext>
            </p:extLst>
          </p:nvPr>
        </p:nvGraphicFramePr>
        <p:xfrm>
          <a:off x="126125" y="1300934"/>
          <a:ext cx="8781392" cy="2331720"/>
        </p:xfrm>
        <a:graphic>
          <a:graphicData uri="http://schemas.openxmlformats.org/drawingml/2006/table">
            <a:tbl>
              <a:tblPr firstRow="1" firstCol="1" bandRow="1">
                <a:tableStyleId>{5C22544A-7EE6-4342-B048-85BDC9FD1C3A}</a:tableStyleId>
              </a:tblPr>
              <a:tblGrid>
                <a:gridCol w="3310584">
                  <a:extLst>
                    <a:ext uri="{9D8B030D-6E8A-4147-A177-3AD203B41FA5}">
                      <a16:colId xmlns:a16="http://schemas.microsoft.com/office/drawing/2014/main" xmlns="" val="3519161890"/>
                    </a:ext>
                  </a:extLst>
                </a:gridCol>
                <a:gridCol w="965953">
                  <a:extLst>
                    <a:ext uri="{9D8B030D-6E8A-4147-A177-3AD203B41FA5}">
                      <a16:colId xmlns:a16="http://schemas.microsoft.com/office/drawing/2014/main" xmlns="" val="4198549795"/>
                    </a:ext>
                  </a:extLst>
                </a:gridCol>
                <a:gridCol w="1102943">
                  <a:extLst>
                    <a:ext uri="{9D8B030D-6E8A-4147-A177-3AD203B41FA5}">
                      <a16:colId xmlns:a16="http://schemas.microsoft.com/office/drawing/2014/main" xmlns="" val="2085018462"/>
                    </a:ext>
                  </a:extLst>
                </a:gridCol>
                <a:gridCol w="1102943">
                  <a:extLst>
                    <a:ext uri="{9D8B030D-6E8A-4147-A177-3AD203B41FA5}">
                      <a16:colId xmlns:a16="http://schemas.microsoft.com/office/drawing/2014/main" xmlns="" val="3277267444"/>
                    </a:ext>
                  </a:extLst>
                </a:gridCol>
                <a:gridCol w="1102943">
                  <a:extLst>
                    <a:ext uri="{9D8B030D-6E8A-4147-A177-3AD203B41FA5}">
                      <a16:colId xmlns:a16="http://schemas.microsoft.com/office/drawing/2014/main" xmlns="" val="1093528093"/>
                    </a:ext>
                  </a:extLst>
                </a:gridCol>
                <a:gridCol w="1196026">
                  <a:extLst>
                    <a:ext uri="{9D8B030D-6E8A-4147-A177-3AD203B41FA5}">
                      <a16:colId xmlns:a16="http://schemas.microsoft.com/office/drawing/2014/main" xmlns="" val="3017982752"/>
                    </a:ext>
                  </a:extLst>
                </a:gridCol>
              </a:tblGrid>
              <a:tr h="25146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600" dirty="0">
                          <a:effectLst/>
                          <a:latin typeface="Calibri" panose="020F0502020204030204" pitchFamily="34" charset="0"/>
                        </a:rPr>
                        <a:t>2016 Championship Season:</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Football</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208608140"/>
                  </a:ext>
                </a:extLst>
              </a:tr>
              <a:tr h="502920">
                <a:tc>
                  <a:txBody>
                    <a:bodyPr/>
                    <a:lstStyle/>
                    <a:p>
                      <a:pPr>
                        <a:lnSpc>
                          <a:spcPct val="150000"/>
                        </a:lnSpc>
                        <a:spcAft>
                          <a:spcPts val="0"/>
                        </a:spcAft>
                      </a:pPr>
                      <a:r>
                        <a:rPr lang="en-IE" sz="1600" dirty="0">
                          <a:effectLst/>
                          <a:latin typeface="Calibri" panose="020F0502020204030204" pitchFamily="34" charset="0"/>
                          <a:ea typeface="Calibri" panose="020F0502020204030204" pitchFamily="34" charset="0"/>
                          <a:cs typeface="Times New Roman" panose="02020603050405020304" pitchFamily="18" charset="0"/>
                        </a:rPr>
                        <a:t>Hours Allocated Field-Based Session:</a:t>
                      </a:r>
                    </a:p>
                  </a:txBody>
                  <a:tcPr marL="68580" marR="68580" marT="0" marB="0" anchor="b"/>
                </a:tc>
                <a:tc>
                  <a:txBody>
                    <a:bodyPr/>
                    <a:lstStyle/>
                    <a:p>
                      <a:pPr>
                        <a:lnSpc>
                          <a:spcPct val="115000"/>
                        </a:lnSpc>
                      </a:pPr>
                      <a:endParaRPr lang="en-IE" sz="1600" dirty="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extLst>
                  <a:ext uri="{0D108BD9-81ED-4DB2-BD59-A6C34878D82A}">
                    <a16:rowId xmlns:a16="http://schemas.microsoft.com/office/drawing/2014/main" xmlns="" val="3767735633"/>
                  </a:ext>
                </a:extLst>
              </a:tr>
              <a:tr h="251460">
                <a:tc>
                  <a:txBody>
                    <a:bodyPr/>
                    <a:lstStyle/>
                    <a:p>
                      <a:pPr>
                        <a:lnSpc>
                          <a:spcPct val="150000"/>
                        </a:lnSpc>
                        <a:spcAft>
                          <a:spcPts val="0"/>
                        </a:spcAft>
                      </a:pPr>
                      <a:r>
                        <a:rPr lang="en-IE" sz="1600" dirty="0">
                          <a:effectLst/>
                          <a:latin typeface="Calibri" panose="020F0502020204030204" pitchFamily="34" charset="0"/>
                        </a:rPr>
                        <a:t>1 - 1.75 Hours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5.3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[&lt; 9.0]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012242103"/>
                  </a:ext>
                </a:extLst>
              </a:tr>
              <a:tr h="251460">
                <a:tc>
                  <a:txBody>
                    <a:bodyPr/>
                    <a:lstStyle/>
                    <a:p>
                      <a:pPr>
                        <a:lnSpc>
                          <a:spcPct val="150000"/>
                        </a:lnSpc>
                        <a:spcAft>
                          <a:spcPts val="0"/>
                        </a:spcAft>
                      </a:pPr>
                      <a:r>
                        <a:rPr lang="en-IE" sz="1600">
                          <a:effectLst/>
                          <a:latin typeface="Calibri" panose="020F0502020204030204" pitchFamily="34" charset="0"/>
                        </a:rPr>
                        <a:t>2 - 2.75 Hours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36.5</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24.9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33.4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33.1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59.2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867484563"/>
                  </a:ext>
                </a:extLst>
              </a:tr>
              <a:tr h="251460">
                <a:tc>
                  <a:txBody>
                    <a:bodyPr/>
                    <a:lstStyle/>
                    <a:p>
                      <a:pPr>
                        <a:lnSpc>
                          <a:spcPct val="150000"/>
                        </a:lnSpc>
                        <a:spcAft>
                          <a:spcPts val="0"/>
                        </a:spcAft>
                      </a:pPr>
                      <a:r>
                        <a:rPr lang="en-IE" sz="1600">
                          <a:effectLst/>
                          <a:latin typeface="Calibri" panose="020F0502020204030204" pitchFamily="34" charset="0"/>
                        </a:rPr>
                        <a:t>3 - 3.75 Hours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37.3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38.8</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41.6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39.6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27.5</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154617279"/>
                  </a:ext>
                </a:extLst>
              </a:tr>
              <a:tr h="251460">
                <a:tc>
                  <a:txBody>
                    <a:bodyPr/>
                    <a:lstStyle/>
                    <a:p>
                      <a:pPr>
                        <a:lnSpc>
                          <a:spcPct val="150000"/>
                        </a:lnSpc>
                        <a:spcAft>
                          <a:spcPts val="0"/>
                        </a:spcAft>
                      </a:pPr>
                      <a:r>
                        <a:rPr lang="en-IE" sz="1600">
                          <a:effectLst/>
                          <a:latin typeface="Calibri" panose="020F0502020204030204" pitchFamily="34" charset="0"/>
                        </a:rPr>
                        <a:t>4 Hours and Above</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20.9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33.2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21.8</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20.0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13691202"/>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508027092"/>
              </p:ext>
            </p:extLst>
          </p:nvPr>
        </p:nvGraphicFramePr>
        <p:xfrm>
          <a:off x="126123" y="4454199"/>
          <a:ext cx="8781394" cy="2049515"/>
        </p:xfrm>
        <a:graphic>
          <a:graphicData uri="http://schemas.openxmlformats.org/drawingml/2006/table">
            <a:tbl>
              <a:tblPr firstRow="1" firstCol="1" bandRow="1">
                <a:tableStyleId>{5C22544A-7EE6-4342-B048-85BDC9FD1C3A}</a:tableStyleId>
              </a:tblPr>
              <a:tblGrid>
                <a:gridCol w="3641836">
                  <a:extLst>
                    <a:ext uri="{9D8B030D-6E8A-4147-A177-3AD203B41FA5}">
                      <a16:colId xmlns:a16="http://schemas.microsoft.com/office/drawing/2014/main" xmlns="" val="531477956"/>
                    </a:ext>
                  </a:extLst>
                </a:gridCol>
                <a:gridCol w="931514">
                  <a:extLst>
                    <a:ext uri="{9D8B030D-6E8A-4147-A177-3AD203B41FA5}">
                      <a16:colId xmlns:a16="http://schemas.microsoft.com/office/drawing/2014/main" xmlns="" val="2606011485"/>
                    </a:ext>
                  </a:extLst>
                </a:gridCol>
                <a:gridCol w="1052011">
                  <a:extLst>
                    <a:ext uri="{9D8B030D-6E8A-4147-A177-3AD203B41FA5}">
                      <a16:colId xmlns:a16="http://schemas.microsoft.com/office/drawing/2014/main" xmlns="" val="1264143558"/>
                    </a:ext>
                  </a:extLst>
                </a:gridCol>
                <a:gridCol w="1052011">
                  <a:extLst>
                    <a:ext uri="{9D8B030D-6E8A-4147-A177-3AD203B41FA5}">
                      <a16:colId xmlns:a16="http://schemas.microsoft.com/office/drawing/2014/main" xmlns="" val="772517134"/>
                    </a:ext>
                  </a:extLst>
                </a:gridCol>
                <a:gridCol w="1052011">
                  <a:extLst>
                    <a:ext uri="{9D8B030D-6E8A-4147-A177-3AD203B41FA5}">
                      <a16:colId xmlns:a16="http://schemas.microsoft.com/office/drawing/2014/main" xmlns="" val="2503067065"/>
                    </a:ext>
                  </a:extLst>
                </a:gridCol>
                <a:gridCol w="1052011">
                  <a:extLst>
                    <a:ext uri="{9D8B030D-6E8A-4147-A177-3AD203B41FA5}">
                      <a16:colId xmlns:a16="http://schemas.microsoft.com/office/drawing/2014/main" xmlns="" val="3691933972"/>
                    </a:ext>
                  </a:extLst>
                </a:gridCol>
              </a:tblGrid>
              <a:tr h="425669">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600" dirty="0">
                          <a:effectLst/>
                          <a:latin typeface="Calibri" panose="020F0502020204030204" pitchFamily="34" charset="0"/>
                        </a:rPr>
                        <a:t>2016 Championship Season:</a:t>
                      </a: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Football</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Division 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665740398"/>
                  </a:ext>
                </a:extLst>
              </a:tr>
              <a:tr h="346839">
                <a:tc>
                  <a:txBody>
                    <a:bodyPr/>
                    <a:lstStyle/>
                    <a:p>
                      <a:pPr>
                        <a:lnSpc>
                          <a:spcPct val="150000"/>
                        </a:lnSpc>
                        <a:spcAft>
                          <a:spcPts val="0"/>
                        </a:spcAft>
                      </a:pPr>
                      <a:r>
                        <a:rPr lang="en-IE" sz="1500" dirty="0">
                          <a:effectLst/>
                          <a:latin typeface="Calibri" panose="020F0502020204030204" pitchFamily="34" charset="0"/>
                          <a:ea typeface="Calibri" panose="020F0502020204030204" pitchFamily="34" charset="0"/>
                          <a:cs typeface="Times New Roman" panose="02020603050405020304" pitchFamily="18" charset="0"/>
                        </a:rPr>
                        <a:t>Hours Allocated Professional Commitments</a:t>
                      </a:r>
                      <a:endParaRPr lang="en-IE" sz="1500" dirty="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tc>
                  <a:txBody>
                    <a:bodyPr/>
                    <a:lstStyle/>
                    <a:p>
                      <a:pPr>
                        <a:lnSpc>
                          <a:spcPct val="115000"/>
                        </a:lnSpc>
                      </a:pPr>
                      <a:endParaRPr lang="en-IE" sz="1600">
                        <a:effectLst/>
                        <a:latin typeface="Calibri" panose="020F0502020204030204" pitchFamily="34" charset="0"/>
                      </a:endParaRPr>
                    </a:p>
                  </a:txBody>
                  <a:tcPr marL="68580" marR="68580" marT="0" marB="0" anchor="b"/>
                </a:tc>
                <a:extLst>
                  <a:ext uri="{0D108BD9-81ED-4DB2-BD59-A6C34878D82A}">
                    <a16:rowId xmlns:a16="http://schemas.microsoft.com/office/drawing/2014/main" xmlns="" val="1791120756"/>
                  </a:ext>
                </a:extLst>
              </a:tr>
              <a:tr h="425669">
                <a:tc>
                  <a:txBody>
                    <a:bodyPr/>
                    <a:lstStyle/>
                    <a:p>
                      <a:pPr>
                        <a:lnSpc>
                          <a:spcPct val="150000"/>
                        </a:lnSpc>
                        <a:spcAft>
                          <a:spcPts val="0"/>
                        </a:spcAft>
                      </a:pPr>
                      <a:r>
                        <a:rPr lang="en-IE" sz="1600" dirty="0">
                          <a:effectLst/>
                          <a:latin typeface="Calibri" panose="020F0502020204030204" pitchFamily="34" charset="0"/>
                        </a:rPr>
                        <a:t>0 &lt; 8 Hours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27.3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40.0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16.2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29.2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23.0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942582662"/>
                  </a:ext>
                </a:extLst>
              </a:tr>
              <a:tr h="425669">
                <a:tc>
                  <a:txBody>
                    <a:bodyPr/>
                    <a:lstStyle/>
                    <a:p>
                      <a:pPr>
                        <a:lnSpc>
                          <a:spcPct val="150000"/>
                        </a:lnSpc>
                        <a:spcAft>
                          <a:spcPts val="0"/>
                        </a:spcAft>
                      </a:pPr>
                      <a:r>
                        <a:rPr lang="en-IE" sz="1600">
                          <a:effectLst/>
                          <a:latin typeface="Calibri" panose="020F0502020204030204" pitchFamily="34" charset="0"/>
                        </a:rPr>
                        <a:t>8 &lt; 10 Hours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47.3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44.0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46.9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47.9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51.7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4081296039"/>
                  </a:ext>
                </a:extLst>
              </a:tr>
              <a:tr h="425669">
                <a:tc>
                  <a:txBody>
                    <a:bodyPr/>
                    <a:lstStyle/>
                    <a:p>
                      <a:pPr>
                        <a:lnSpc>
                          <a:spcPct val="150000"/>
                        </a:lnSpc>
                        <a:spcAft>
                          <a:spcPts val="0"/>
                        </a:spcAft>
                      </a:pPr>
                      <a:r>
                        <a:rPr lang="en-IE" sz="1600">
                          <a:effectLst/>
                          <a:latin typeface="Calibri" panose="020F0502020204030204" pitchFamily="34" charset="0"/>
                        </a:rPr>
                        <a:t>10 and Above Hours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25.4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16.0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37.0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a:effectLst/>
                          <a:latin typeface="Calibri" panose="020F0502020204030204" pitchFamily="34" charset="0"/>
                        </a:rPr>
                        <a:t>22.9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600" dirty="0">
                          <a:effectLst/>
                          <a:latin typeface="Calibri" panose="020F0502020204030204" pitchFamily="34" charset="0"/>
                        </a:rPr>
                        <a:t>25.3</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900848797"/>
                  </a:ext>
                </a:extLst>
              </a:tr>
            </a:tbl>
          </a:graphicData>
        </a:graphic>
      </p:graphicFrame>
    </p:spTree>
    <p:extLst>
      <p:ext uri="{BB962C8B-B14F-4D97-AF65-F5344CB8AC3E}">
        <p14:creationId xmlns:p14="http://schemas.microsoft.com/office/powerpoint/2010/main" val="1070406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7681" y="246063"/>
            <a:ext cx="8742897" cy="539750"/>
          </a:xfrm>
        </p:spPr>
        <p:txBody>
          <a:bodyPr/>
          <a:lstStyle/>
          <a:p>
            <a:r>
              <a:rPr lang="en-IE" sz="2600" dirty="0">
                <a:solidFill>
                  <a:srgbClr val="376092"/>
                </a:solidFill>
                <a:latin typeface="Calibri" charset="0"/>
              </a:rPr>
              <a:t>Main Reasons Players Ceased Playing at End of 2016 Season</a:t>
            </a:r>
          </a:p>
        </p:txBody>
      </p:sp>
      <p:graphicFrame>
        <p:nvGraphicFramePr>
          <p:cNvPr id="4" name="Chart 3"/>
          <p:cNvGraphicFramePr/>
          <p:nvPr>
            <p:extLst>
              <p:ext uri="{D42A27DB-BD31-4B8C-83A1-F6EECF244321}">
                <p14:modId xmlns:p14="http://schemas.microsoft.com/office/powerpoint/2010/main" val="4128388300"/>
              </p:ext>
            </p:extLst>
          </p:nvPr>
        </p:nvGraphicFramePr>
        <p:xfrm>
          <a:off x="346840" y="1150883"/>
          <a:ext cx="8466083" cy="52499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9867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374048"/>
            <a:ext cx="8186956" cy="539750"/>
          </a:xfrm>
        </p:spPr>
        <p:txBody>
          <a:bodyPr/>
          <a:lstStyle/>
          <a:p>
            <a:r>
              <a:rPr lang="en-IE" dirty="0">
                <a:solidFill>
                  <a:srgbClr val="376092"/>
                </a:solidFill>
                <a:latin typeface="Calibri" charset="0"/>
              </a:rPr>
              <a:t>Player Welfare Implications II:</a:t>
            </a:r>
          </a:p>
        </p:txBody>
      </p:sp>
      <p:sp>
        <p:nvSpPr>
          <p:cNvPr id="6" name="Content Placeholder 2"/>
          <p:cNvSpPr>
            <a:spLocks noGrp="1"/>
          </p:cNvSpPr>
          <p:nvPr>
            <p:ph idx="1"/>
          </p:nvPr>
        </p:nvSpPr>
        <p:spPr>
          <a:xfrm>
            <a:off x="468313" y="1103586"/>
            <a:ext cx="8697912" cy="4742606"/>
          </a:xfrm>
        </p:spPr>
        <p:txBody>
          <a:bodyPr/>
          <a:lstStyle/>
          <a:p>
            <a:endParaRPr lang="en-IE" sz="2400" dirty="0">
              <a:latin typeface="Calibri" charset="0"/>
            </a:endParaRPr>
          </a:p>
          <a:p>
            <a:r>
              <a:rPr lang="en-IE" sz="2400" dirty="0">
                <a:latin typeface="Calibri" charset="0"/>
              </a:rPr>
              <a:t>Personal relationships, general downtime: </a:t>
            </a:r>
          </a:p>
          <a:p>
            <a:pPr marL="349250" lvl="1" indent="0">
              <a:buNone/>
            </a:pPr>
            <a:r>
              <a:rPr lang="en-IE" sz="2000" dirty="0">
                <a:latin typeface="Calibri" charset="0"/>
              </a:rPr>
              <a:t>→ Trade-off not sustainable</a:t>
            </a:r>
          </a:p>
          <a:p>
            <a:pPr marL="349250" lvl="1" indent="0">
              <a:buNone/>
            </a:pPr>
            <a:r>
              <a:rPr lang="en-IE" sz="2000" dirty="0">
                <a:latin typeface="Calibri" charset="0"/>
              </a:rPr>
              <a:t>→ Not good for players’ overall well-being or sports career</a:t>
            </a:r>
            <a:endParaRPr lang="en-IE" sz="1600" dirty="0">
              <a:latin typeface="Calibri" charset="0"/>
            </a:endParaRPr>
          </a:p>
          <a:p>
            <a:pPr marL="0" indent="0">
              <a:buNone/>
            </a:pPr>
            <a:endParaRPr lang="en-IE" sz="1400" dirty="0">
              <a:latin typeface="Calibri" charset="0"/>
            </a:endParaRPr>
          </a:p>
          <a:p>
            <a:pPr marL="0" indent="0">
              <a:buNone/>
            </a:pPr>
            <a:endParaRPr lang="en-IE" sz="1400" dirty="0">
              <a:latin typeface="Calibri" charset="0"/>
            </a:endParaRPr>
          </a:p>
          <a:p>
            <a:pPr marL="0" indent="0">
              <a:buNone/>
            </a:pPr>
            <a:endParaRPr lang="en-IE" sz="1400" dirty="0">
              <a:latin typeface="Calibri" charset="0"/>
            </a:endParaRPr>
          </a:p>
          <a:p>
            <a:r>
              <a:rPr lang="en-IE" sz="2400" dirty="0">
                <a:latin typeface="Calibri" charset="0"/>
              </a:rPr>
              <a:t>Sleep:</a:t>
            </a:r>
          </a:p>
          <a:p>
            <a:pPr marL="349250" lvl="1" indent="0">
              <a:buNone/>
            </a:pPr>
            <a:r>
              <a:rPr lang="en-IE" sz="2000" dirty="0">
                <a:latin typeface="Calibri" charset="0"/>
              </a:rPr>
              <a:t>→ Natural performance enhancing tool </a:t>
            </a:r>
          </a:p>
          <a:p>
            <a:pPr marL="349250" lvl="1" indent="0">
              <a:buNone/>
            </a:pPr>
            <a:r>
              <a:rPr lang="en-IE" sz="2000" dirty="0">
                <a:latin typeface="Calibri" charset="0"/>
              </a:rPr>
              <a:t>→ Need for greater awareness and education on the importance of sleep</a:t>
            </a:r>
          </a:p>
          <a:p>
            <a:pPr marL="349250" lvl="1" indent="0">
              <a:buNone/>
            </a:pPr>
            <a:endParaRPr lang="en-IE" sz="1400" dirty="0">
              <a:latin typeface="Calibri" charset="0"/>
            </a:endParaRPr>
          </a:p>
          <a:p>
            <a:pPr marL="349250" lvl="1" indent="0">
              <a:buNone/>
            </a:pPr>
            <a:endParaRPr lang="en-IE" sz="1400" dirty="0">
              <a:latin typeface="Calibri" charset="0"/>
            </a:endParaRPr>
          </a:p>
          <a:p>
            <a:pPr marL="349250" lvl="1" indent="0">
              <a:buNone/>
            </a:pPr>
            <a:endParaRPr lang="en-IE" sz="1400" dirty="0">
              <a:latin typeface="Calibri" charset="0"/>
            </a:endParaRPr>
          </a:p>
          <a:p>
            <a:r>
              <a:rPr lang="en-IE" sz="2400" dirty="0">
                <a:latin typeface="Calibri" charset="0"/>
              </a:rPr>
              <a:t>Professional career: </a:t>
            </a:r>
          </a:p>
          <a:p>
            <a:pPr marL="349250" lvl="1" indent="0">
              <a:buNone/>
            </a:pPr>
            <a:r>
              <a:rPr lang="en-IE" sz="2000" dirty="0">
                <a:latin typeface="Calibri" charset="0"/>
              </a:rPr>
              <a:t>→ Maintaining two careers in tandem not sustainable medium to long term</a:t>
            </a:r>
          </a:p>
          <a:p>
            <a:pPr marL="349250" lvl="1" indent="0">
              <a:buNone/>
            </a:pPr>
            <a:r>
              <a:rPr lang="en-IE" sz="2000" dirty="0">
                <a:latin typeface="Calibri" charset="0"/>
              </a:rPr>
              <a:t>→ 93% working conditions of paid job need to be flexible to be able to play </a:t>
            </a:r>
          </a:p>
          <a:p>
            <a:pPr marL="349250" lvl="1" indent="0">
              <a:buNone/>
            </a:pPr>
            <a:r>
              <a:rPr lang="en-IE" sz="2000" dirty="0">
                <a:latin typeface="Calibri" charset="0"/>
              </a:rPr>
              <a:t>     </a:t>
            </a:r>
          </a:p>
        </p:txBody>
      </p:sp>
    </p:spTree>
    <p:extLst>
      <p:ext uri="{BB962C8B-B14F-4D97-AF65-F5344CB8AC3E}">
        <p14:creationId xmlns:p14="http://schemas.microsoft.com/office/powerpoint/2010/main" val="302526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636356"/>
            <a:ext cx="7543800" cy="539750"/>
          </a:xfrm>
        </p:spPr>
        <p:txBody>
          <a:bodyPr/>
          <a:lstStyle/>
          <a:p>
            <a:r>
              <a:rPr lang="en-IE" dirty="0">
                <a:solidFill>
                  <a:srgbClr val="376092"/>
                </a:solidFill>
                <a:latin typeface="Calibri" charset="0"/>
              </a:rPr>
              <a:t>Background</a:t>
            </a:r>
          </a:p>
        </p:txBody>
      </p:sp>
      <p:sp>
        <p:nvSpPr>
          <p:cNvPr id="12291" name="Content Placeholder 2"/>
          <p:cNvSpPr>
            <a:spLocks noGrp="1"/>
          </p:cNvSpPr>
          <p:nvPr>
            <p:ph idx="1"/>
          </p:nvPr>
        </p:nvSpPr>
        <p:spPr>
          <a:xfrm>
            <a:off x="293688" y="1605775"/>
            <a:ext cx="8545512" cy="4523179"/>
          </a:xfrm>
        </p:spPr>
        <p:txBody>
          <a:bodyPr/>
          <a:lstStyle/>
          <a:p>
            <a:r>
              <a:rPr lang="en-IE" sz="2400" dirty="0">
                <a:latin typeface="Calibri" charset="0"/>
              </a:rPr>
              <a:t>Developments in the games </a:t>
            </a:r>
          </a:p>
          <a:p>
            <a:endParaRPr lang="en-IE" sz="2400" dirty="0">
              <a:latin typeface="Calibri" charset="0"/>
            </a:endParaRPr>
          </a:p>
          <a:p>
            <a:r>
              <a:rPr lang="en-IE" sz="2400" dirty="0">
                <a:latin typeface="Calibri" charset="0"/>
              </a:rPr>
              <a:t>Increased commitment required from players</a:t>
            </a:r>
          </a:p>
          <a:p>
            <a:endParaRPr lang="en-IE" sz="1400" dirty="0">
              <a:latin typeface="Calibri" charset="0"/>
            </a:endParaRPr>
          </a:p>
          <a:p>
            <a:pPr marL="0" indent="0">
              <a:buNone/>
            </a:pPr>
            <a:endParaRPr lang="en-IE" sz="1400" dirty="0">
              <a:latin typeface="Calibri" charset="0"/>
            </a:endParaRPr>
          </a:p>
          <a:p>
            <a:r>
              <a:rPr lang="en-IE" sz="2400" dirty="0">
                <a:latin typeface="Calibri" charset="0"/>
              </a:rPr>
              <a:t>Concern demands having negative effects on players’ lives</a:t>
            </a:r>
            <a:endParaRPr lang="en-IE" sz="1400" dirty="0">
              <a:latin typeface="Calibri" charset="0"/>
            </a:endParaRPr>
          </a:p>
          <a:p>
            <a:pPr marL="0" indent="0">
              <a:buNone/>
            </a:pPr>
            <a:endParaRPr lang="en-IE" sz="1400" dirty="0">
              <a:latin typeface="Calibri" charset="0"/>
            </a:endParaRPr>
          </a:p>
          <a:p>
            <a:endParaRPr lang="en-IE" sz="1400" dirty="0">
              <a:latin typeface="Calibri" charset="0"/>
            </a:endParaRPr>
          </a:p>
          <a:p>
            <a:r>
              <a:rPr lang="en-IE" sz="2400" dirty="0"/>
              <a:t>GAA/GPA 2017–2019 agreement → working party established</a:t>
            </a:r>
          </a:p>
          <a:p>
            <a:pPr marL="0" indent="0">
              <a:buNone/>
            </a:pPr>
            <a:endParaRPr lang="en-IE" sz="1400" dirty="0"/>
          </a:p>
          <a:p>
            <a:endParaRPr lang="en-IE" sz="1400" dirty="0"/>
          </a:p>
          <a:p>
            <a:r>
              <a:rPr lang="en-IE" sz="2400" dirty="0"/>
              <a:t>ESRI commissioned to undertake an independent examination</a:t>
            </a:r>
          </a:p>
          <a:p>
            <a:endParaRPr lang="en-IE" sz="2400" dirty="0">
              <a:latin typeface="Calibri"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Health Effects of </a:t>
            </a:r>
          </a:p>
          <a:p>
            <a:pPr algn="ctr">
              <a:buNone/>
            </a:pPr>
            <a:r>
              <a:rPr lang="en-IE" sz="2800" dirty="0">
                <a:solidFill>
                  <a:schemeClr val="tx2"/>
                </a:solidFill>
                <a:latin typeface="Calibri" charset="0"/>
              </a:rPr>
              <a:t>Inter-County Commitments</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2603602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16393"/>
            <a:ext cx="8186956" cy="539750"/>
          </a:xfrm>
        </p:spPr>
        <p:txBody>
          <a:bodyPr/>
          <a:lstStyle/>
          <a:p>
            <a:r>
              <a:rPr lang="en-IE" dirty="0">
                <a:solidFill>
                  <a:srgbClr val="376092"/>
                </a:solidFill>
                <a:latin typeface="Calibri" charset="0"/>
              </a:rPr>
              <a:t>Injury </a:t>
            </a:r>
          </a:p>
        </p:txBody>
      </p:sp>
      <p:sp>
        <p:nvSpPr>
          <p:cNvPr id="6" name="Content Placeholder 2"/>
          <p:cNvSpPr>
            <a:spLocks noGrp="1"/>
          </p:cNvSpPr>
          <p:nvPr>
            <p:ph idx="1"/>
          </p:nvPr>
        </p:nvSpPr>
        <p:spPr>
          <a:xfrm>
            <a:off x="468313" y="898032"/>
            <a:ext cx="8697912" cy="5833843"/>
          </a:xfrm>
        </p:spPr>
        <p:txBody>
          <a:bodyPr/>
          <a:lstStyle/>
          <a:p>
            <a:pPr marL="457200" indent="-457200">
              <a:buSzPct val="100000"/>
              <a:buFont typeface="+mj-lt"/>
              <a:buAutoNum type="arabicPeriod"/>
            </a:pPr>
            <a:r>
              <a:rPr lang="en-IE" sz="2400" dirty="0">
                <a:latin typeface="Calibri" charset="0"/>
              </a:rPr>
              <a:t>Over half players sustained injury while training/playing with inter-county team during 2016</a:t>
            </a:r>
          </a:p>
          <a:p>
            <a:pPr>
              <a:buSzPct val="100000"/>
              <a:buFont typeface="+mj-lt"/>
              <a:buAutoNum type="arabicPeriod"/>
            </a:pPr>
            <a:endParaRPr lang="en-IE" sz="1400" dirty="0">
              <a:latin typeface="Calibri" charset="0"/>
            </a:endParaRPr>
          </a:p>
          <a:p>
            <a:r>
              <a:rPr lang="en-IE" sz="2200" dirty="0"/>
              <a:t>56% out from game for more than month; 6% missed work/college for five weeks or more</a:t>
            </a:r>
          </a:p>
          <a:p>
            <a:endParaRPr lang="en-IE" sz="1400" dirty="0">
              <a:latin typeface="Calibri" charset="0"/>
            </a:endParaRPr>
          </a:p>
          <a:p>
            <a:endParaRPr lang="en-IE" sz="1400" dirty="0">
              <a:latin typeface="Calibri" charset="0"/>
            </a:endParaRPr>
          </a:p>
          <a:p>
            <a:pPr marL="457200" indent="-457200">
              <a:buSzPct val="100000"/>
              <a:buFont typeface="+mj-lt"/>
              <a:buAutoNum type="arabicPeriod" startAt="2"/>
            </a:pPr>
            <a:r>
              <a:rPr lang="en-IE" sz="2400" dirty="0">
                <a:latin typeface="Calibri" charset="0"/>
              </a:rPr>
              <a:t>36% often/very often played IC match when injured; 50% club </a:t>
            </a:r>
          </a:p>
          <a:p>
            <a:pPr marL="457200" indent="-457200">
              <a:buSzPct val="100000"/>
              <a:buFont typeface="+mj-lt"/>
              <a:buAutoNum type="arabicPeriod" startAt="2"/>
            </a:pPr>
            <a:endParaRPr lang="en-IE" sz="1400" dirty="0">
              <a:latin typeface="Calibri" charset="0"/>
            </a:endParaRPr>
          </a:p>
          <a:p>
            <a:r>
              <a:rPr lang="en-IE" sz="2200" dirty="0">
                <a:latin typeface="Calibri" charset="0"/>
              </a:rPr>
              <a:t>Over half received medication to do so</a:t>
            </a:r>
          </a:p>
          <a:p>
            <a:endParaRPr lang="en-IE" sz="1400" dirty="0">
              <a:latin typeface="Calibri" charset="0"/>
            </a:endParaRPr>
          </a:p>
          <a:p>
            <a:endParaRPr lang="en-IE" sz="1400" dirty="0">
              <a:latin typeface="Calibri" charset="0"/>
            </a:endParaRPr>
          </a:p>
          <a:p>
            <a:pPr marL="457200" indent="-457200">
              <a:buSzPct val="100000"/>
              <a:buFont typeface="+mj-lt"/>
              <a:buAutoNum type="arabicPeriod" startAt="3"/>
            </a:pPr>
            <a:r>
              <a:rPr lang="en-IE" sz="2400" dirty="0">
                <a:latin typeface="Calibri" charset="0"/>
              </a:rPr>
              <a:t>Majority of players made final decision on whether to play when injured; not doing so at behest of county management team</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r>
              <a:rPr lang="en-IE" sz="2400" dirty="0">
                <a:latin typeface="Calibri" charset="0"/>
              </a:rPr>
              <a:t>Second biggest reason why players ceased playing inter-county</a:t>
            </a:r>
          </a:p>
        </p:txBody>
      </p:sp>
    </p:spTree>
    <p:extLst>
      <p:ext uri="{BB962C8B-B14F-4D97-AF65-F5344CB8AC3E}">
        <p14:creationId xmlns:p14="http://schemas.microsoft.com/office/powerpoint/2010/main" val="436424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16393"/>
            <a:ext cx="8186956" cy="539750"/>
          </a:xfrm>
        </p:spPr>
        <p:txBody>
          <a:bodyPr/>
          <a:lstStyle/>
          <a:p>
            <a:r>
              <a:rPr lang="en-IE">
                <a:solidFill>
                  <a:srgbClr val="376092"/>
                </a:solidFill>
                <a:latin typeface="Calibri" charset="0"/>
              </a:rPr>
              <a:t>Well-Being I </a:t>
            </a:r>
            <a:endParaRPr lang="en-IE" dirty="0">
              <a:solidFill>
                <a:srgbClr val="376092"/>
              </a:solidFill>
              <a:latin typeface="Calibri" charset="0"/>
            </a:endParaRPr>
          </a:p>
        </p:txBody>
      </p:sp>
      <p:sp>
        <p:nvSpPr>
          <p:cNvPr id="6" name="Content Placeholder 2"/>
          <p:cNvSpPr>
            <a:spLocks noGrp="1"/>
          </p:cNvSpPr>
          <p:nvPr>
            <p:ph idx="1"/>
          </p:nvPr>
        </p:nvSpPr>
        <p:spPr>
          <a:xfrm>
            <a:off x="468313" y="898032"/>
            <a:ext cx="8697912" cy="5833843"/>
          </a:xfrm>
        </p:spPr>
        <p:txBody>
          <a:bodyPr/>
          <a:lstStyle/>
          <a:p>
            <a:pPr marL="457200" indent="-457200">
              <a:buSzPct val="100000"/>
              <a:buFont typeface="+mj-lt"/>
              <a:buAutoNum type="arabicPeriod"/>
            </a:pPr>
            <a:r>
              <a:rPr lang="en-IE" sz="2400" dirty="0">
                <a:latin typeface="Calibri" charset="0"/>
              </a:rPr>
              <a:t>2016 players levels of life satisfaction in line with general population</a:t>
            </a:r>
          </a:p>
          <a:p>
            <a:pPr>
              <a:buSzPct val="100000"/>
              <a:buFont typeface="+mj-lt"/>
              <a:buAutoNum type="arabicPeriod"/>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2"/>
            </a:pPr>
            <a:r>
              <a:rPr lang="en-IE" sz="2400" dirty="0">
                <a:latin typeface="Calibri" charset="0"/>
              </a:rPr>
              <a:t>Mental well-being above threshold for being at risk of depression </a:t>
            </a:r>
          </a:p>
          <a:p>
            <a:pPr marL="457200" indent="-457200">
              <a:buSzPct val="100000"/>
              <a:buFont typeface="+mj-lt"/>
              <a:buAutoNum type="arabicPeriod" startAt="2"/>
            </a:pPr>
            <a:endParaRPr lang="en-IE" sz="1400" dirty="0">
              <a:latin typeface="Calibri" charset="0"/>
            </a:endParaRPr>
          </a:p>
          <a:p>
            <a:pPr marL="457200" indent="-457200">
              <a:buSzPct val="100000"/>
              <a:buFont typeface="+mj-lt"/>
              <a:buAutoNum type="arabicPeriod" startAt="2"/>
            </a:pPr>
            <a:endParaRPr lang="en-IE" sz="1400" dirty="0">
              <a:latin typeface="Calibri" charset="0"/>
            </a:endParaRPr>
          </a:p>
          <a:p>
            <a:pPr marL="457200" indent="-457200">
              <a:buSzPct val="100000"/>
              <a:buFont typeface="+mj-lt"/>
              <a:buAutoNum type="arabicPeriod" startAt="3"/>
            </a:pPr>
            <a:r>
              <a:rPr lang="en-IE" sz="2400" dirty="0">
                <a:latin typeface="Calibri" charset="0"/>
              </a:rPr>
              <a:t>BUT, below general population, especially those of similar age</a:t>
            </a:r>
          </a:p>
          <a:p>
            <a:endParaRPr lang="en-IE" sz="1400" dirty="0">
              <a:latin typeface="Calibri" charset="0"/>
            </a:endParaRPr>
          </a:p>
          <a:p>
            <a:endParaRPr lang="en-IE" sz="1400" dirty="0">
              <a:latin typeface="Calibri" charset="0"/>
            </a:endParaRPr>
          </a:p>
          <a:p>
            <a:r>
              <a:rPr lang="en-IE" sz="2200" dirty="0">
                <a:latin typeface="Calibri" charset="0"/>
              </a:rPr>
              <a:t>Suboptimal sleep may be contributing to this: only 26% woke-up feeling fresh and rested most to all of the time; lower among footballers (22%)</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r>
              <a:rPr lang="en-IE" sz="2200" dirty="0">
                <a:latin typeface="Calibri" charset="0"/>
              </a:rPr>
              <a:t>Other findings point towards the commitments associated with playing inter-county potentially weighing on players’ minds:</a:t>
            </a:r>
          </a:p>
        </p:txBody>
      </p:sp>
    </p:spTree>
    <p:extLst>
      <p:ext uri="{BB962C8B-B14F-4D97-AF65-F5344CB8AC3E}">
        <p14:creationId xmlns:p14="http://schemas.microsoft.com/office/powerpoint/2010/main" val="4119348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16393"/>
            <a:ext cx="8186956" cy="539750"/>
          </a:xfrm>
        </p:spPr>
        <p:txBody>
          <a:bodyPr/>
          <a:lstStyle/>
          <a:p>
            <a:r>
              <a:rPr lang="en-IE" dirty="0">
                <a:solidFill>
                  <a:srgbClr val="376092"/>
                </a:solidFill>
                <a:latin typeface="Calibri" charset="0"/>
              </a:rPr>
              <a:t>Well-Being II </a:t>
            </a:r>
          </a:p>
        </p:txBody>
      </p:sp>
      <p:sp>
        <p:nvSpPr>
          <p:cNvPr id="6" name="Content Placeholder 2"/>
          <p:cNvSpPr>
            <a:spLocks noGrp="1"/>
          </p:cNvSpPr>
          <p:nvPr>
            <p:ph idx="1"/>
          </p:nvPr>
        </p:nvSpPr>
        <p:spPr>
          <a:xfrm>
            <a:off x="468313" y="898032"/>
            <a:ext cx="8697912" cy="5833843"/>
          </a:xfrm>
        </p:spPr>
        <p:txBody>
          <a:bodyPr/>
          <a:lstStyle/>
          <a:p>
            <a:pPr>
              <a:buSzPct val="100000"/>
              <a:buFont typeface="+mj-lt"/>
              <a:buAutoNum type="arabicPeriod"/>
            </a:pPr>
            <a:endParaRPr lang="en-IE" sz="1400" dirty="0">
              <a:latin typeface="Calibri" charset="0"/>
            </a:endParaRPr>
          </a:p>
          <a:p>
            <a:r>
              <a:rPr lang="en-IE" sz="2200" dirty="0"/>
              <a:t>Over half indicated time commitments involved were too much</a:t>
            </a:r>
          </a:p>
          <a:p>
            <a:endParaRPr lang="en-IE" sz="1400" dirty="0">
              <a:latin typeface="Calibri" charset="0"/>
            </a:endParaRPr>
          </a:p>
          <a:p>
            <a:endParaRPr lang="en-IE" sz="1400" dirty="0">
              <a:latin typeface="Calibri" charset="0"/>
            </a:endParaRPr>
          </a:p>
          <a:p>
            <a:r>
              <a:rPr lang="en-IE" sz="2200" dirty="0">
                <a:latin typeface="Calibri" charset="0"/>
              </a:rPr>
              <a:t>82% agreed to some extent too much effort was demanded of them</a:t>
            </a:r>
          </a:p>
          <a:p>
            <a:endParaRPr lang="en-IE" sz="1400" dirty="0">
              <a:latin typeface="Calibri" charset="0"/>
            </a:endParaRPr>
          </a:p>
          <a:p>
            <a:endParaRPr lang="en-IE" sz="1400" dirty="0">
              <a:latin typeface="Calibri" charset="0"/>
            </a:endParaRPr>
          </a:p>
          <a:p>
            <a:r>
              <a:rPr lang="en-IE" sz="2200" dirty="0">
                <a:latin typeface="Calibri" charset="0"/>
              </a:rPr>
              <a:t>87% indicated they had to watch their behaviour in public</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r>
              <a:rPr lang="en-IE" sz="2200" dirty="0">
                <a:latin typeface="Calibri" charset="0"/>
              </a:rPr>
              <a:t>77% identified the main downside as getting to spend less time with family/partner/friends</a:t>
            </a:r>
          </a:p>
          <a:p>
            <a:endParaRPr lang="en-IE" sz="2200" dirty="0">
              <a:latin typeface="Calibri" charset="0"/>
            </a:endParaRPr>
          </a:p>
          <a:p>
            <a:r>
              <a:rPr lang="en-IE" sz="2200" dirty="0">
                <a:latin typeface="Calibri" charset="0"/>
              </a:rPr>
              <a:t>Workshops: </a:t>
            </a:r>
          </a:p>
          <a:p>
            <a:pPr lvl="1"/>
            <a:r>
              <a:rPr lang="en-IE" sz="1800" dirty="0">
                <a:latin typeface="Calibri" charset="0"/>
              </a:rPr>
              <a:t>No time to do things that allowed them to ‘switch off’, engage in other hobbies</a:t>
            </a:r>
          </a:p>
          <a:p>
            <a:pPr lvl="1"/>
            <a:r>
              <a:rPr lang="en-IE" sz="1800" dirty="0">
                <a:latin typeface="Calibri" charset="0"/>
              </a:rPr>
              <a:t>Expected to be role models ‘24/7’</a:t>
            </a:r>
          </a:p>
          <a:p>
            <a:pPr lvl="1"/>
            <a:r>
              <a:rPr lang="en-IE" sz="1800" dirty="0">
                <a:latin typeface="Calibri" charset="0"/>
              </a:rPr>
              <a:t>Amateurs but pressure of being in the ‘public eye’ and ‘media’ more generally </a:t>
            </a:r>
          </a:p>
          <a:p>
            <a:endParaRPr lang="en-IE" sz="2200" dirty="0">
              <a:latin typeface="Calibri" charset="0"/>
            </a:endParaRPr>
          </a:p>
        </p:txBody>
      </p:sp>
    </p:spTree>
    <p:extLst>
      <p:ext uri="{BB962C8B-B14F-4D97-AF65-F5344CB8AC3E}">
        <p14:creationId xmlns:p14="http://schemas.microsoft.com/office/powerpoint/2010/main" val="2760852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374048"/>
            <a:ext cx="8186956" cy="539750"/>
          </a:xfrm>
        </p:spPr>
        <p:txBody>
          <a:bodyPr/>
          <a:lstStyle/>
          <a:p>
            <a:r>
              <a:rPr lang="en-IE" dirty="0">
                <a:solidFill>
                  <a:srgbClr val="376092"/>
                </a:solidFill>
                <a:latin typeface="Calibri" charset="0"/>
              </a:rPr>
              <a:t>Player Welfare Implications III:</a:t>
            </a:r>
          </a:p>
        </p:txBody>
      </p:sp>
      <p:sp>
        <p:nvSpPr>
          <p:cNvPr id="6" name="Content Placeholder 2"/>
          <p:cNvSpPr>
            <a:spLocks noGrp="1"/>
          </p:cNvSpPr>
          <p:nvPr>
            <p:ph idx="1"/>
          </p:nvPr>
        </p:nvSpPr>
        <p:spPr>
          <a:xfrm>
            <a:off x="0" y="1103586"/>
            <a:ext cx="9166225" cy="4742606"/>
          </a:xfrm>
        </p:spPr>
        <p:txBody>
          <a:bodyPr/>
          <a:lstStyle/>
          <a:p>
            <a:r>
              <a:rPr lang="en-IE" sz="2400" dirty="0">
                <a:latin typeface="Calibri" charset="0"/>
              </a:rPr>
              <a:t>Injury: </a:t>
            </a:r>
          </a:p>
          <a:p>
            <a:pPr marL="349250" lvl="1" indent="0">
              <a:buNone/>
            </a:pPr>
            <a:r>
              <a:rPr lang="en-IE" sz="2000" dirty="0">
                <a:latin typeface="Calibri" charset="0"/>
              </a:rPr>
              <a:t>→ ‘Part of the game’</a:t>
            </a:r>
          </a:p>
          <a:p>
            <a:pPr marL="349250" lvl="1" indent="0">
              <a:buNone/>
            </a:pPr>
            <a:endParaRPr lang="en-IE" sz="2000" dirty="0">
              <a:latin typeface="Calibri" charset="0"/>
            </a:endParaRPr>
          </a:p>
          <a:p>
            <a:pPr marL="349250" lvl="1" indent="0">
              <a:buNone/>
            </a:pPr>
            <a:r>
              <a:rPr lang="en-IE" sz="2000" dirty="0">
                <a:latin typeface="Calibri" charset="0"/>
              </a:rPr>
              <a:t>→ Still, over 50% sustained injury; 36% played when injured, over half of which received medication to do so</a:t>
            </a:r>
          </a:p>
          <a:p>
            <a:pPr marL="349250" lvl="1" indent="0">
              <a:buNone/>
            </a:pPr>
            <a:endParaRPr lang="en-IE" sz="2000" dirty="0">
              <a:latin typeface="Calibri" charset="0"/>
            </a:endParaRPr>
          </a:p>
          <a:p>
            <a:pPr marL="349250" lvl="1" indent="0">
              <a:buNone/>
            </a:pPr>
            <a:r>
              <a:rPr lang="en-IE" sz="2000" dirty="0">
                <a:latin typeface="Calibri" charset="0"/>
              </a:rPr>
              <a:t>→ Further research: long-term implications for players’ welfare from such decisions? </a:t>
            </a:r>
          </a:p>
          <a:p>
            <a:endParaRPr lang="en-IE" sz="2400" dirty="0">
              <a:latin typeface="Calibri" charset="0"/>
            </a:endParaRPr>
          </a:p>
          <a:p>
            <a:r>
              <a:rPr lang="en-IE" sz="2400" dirty="0">
                <a:latin typeface="Calibri" charset="0"/>
              </a:rPr>
              <a:t>Mental Well-being: </a:t>
            </a:r>
          </a:p>
          <a:p>
            <a:pPr marL="349250" lvl="1" indent="0">
              <a:buNone/>
            </a:pPr>
            <a:r>
              <a:rPr lang="en-IE" sz="2000" dirty="0">
                <a:latin typeface="Calibri" charset="0"/>
              </a:rPr>
              <a:t>→ Participation in physical activity prescribed for physical/mental health issues</a:t>
            </a:r>
          </a:p>
          <a:p>
            <a:pPr marL="349250" lvl="1" indent="0">
              <a:buNone/>
            </a:pPr>
            <a:endParaRPr lang="en-IE" sz="2000" dirty="0">
              <a:latin typeface="Calibri" charset="0"/>
            </a:endParaRPr>
          </a:p>
          <a:p>
            <a:pPr marL="349250" lvl="1" indent="0">
              <a:buNone/>
            </a:pPr>
            <a:r>
              <a:rPr lang="en-IE" sz="2000" dirty="0">
                <a:latin typeface="Calibri" charset="0"/>
              </a:rPr>
              <a:t>→ Senior inter-county players competitive individuals, BUT sport should be an outlet for life stressors and not another source</a:t>
            </a:r>
          </a:p>
          <a:p>
            <a:pPr marL="349250" lvl="1" indent="0">
              <a:buNone/>
            </a:pPr>
            <a:endParaRPr lang="en-IE" sz="1400" dirty="0">
              <a:latin typeface="Calibri" charset="0"/>
            </a:endParaRPr>
          </a:p>
          <a:p>
            <a:pPr marL="349250" lvl="1" indent="0">
              <a:buNone/>
            </a:pPr>
            <a:r>
              <a:rPr lang="en-IE" sz="2000" dirty="0">
                <a:latin typeface="Calibri" charset="0"/>
              </a:rPr>
              <a:t>→ Issue that warrants further research – seasonal or persistent?</a:t>
            </a:r>
          </a:p>
          <a:p>
            <a:pPr marL="349250" lvl="1" indent="0">
              <a:buNone/>
            </a:pPr>
            <a:endParaRPr lang="en-IE" sz="1400" dirty="0">
              <a:latin typeface="Calibri" charset="0"/>
            </a:endParaRPr>
          </a:p>
        </p:txBody>
      </p:sp>
    </p:spTree>
    <p:extLst>
      <p:ext uri="{BB962C8B-B14F-4D97-AF65-F5344CB8AC3E}">
        <p14:creationId xmlns:p14="http://schemas.microsoft.com/office/powerpoint/2010/main" val="16093274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Relationship between Club and County</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3059160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68313" y="1245476"/>
            <a:ext cx="8697912" cy="5486399"/>
          </a:xfrm>
        </p:spPr>
        <p:txBody>
          <a:bodyPr/>
          <a:lstStyle/>
          <a:p>
            <a:pPr marL="457200" indent="-457200">
              <a:buSzPct val="100000"/>
              <a:buFont typeface="+mj-lt"/>
              <a:buAutoNum type="arabicPeriod"/>
            </a:pPr>
            <a:r>
              <a:rPr lang="en-IE" sz="2400" dirty="0">
                <a:latin typeface="Calibri" charset="0"/>
              </a:rPr>
              <a:t>Over 90% players felt club played major role in their development as a player</a:t>
            </a:r>
          </a:p>
          <a:p>
            <a:pPr>
              <a:buSzPct val="100000"/>
              <a:buFont typeface="+mj-lt"/>
              <a:buAutoNum type="arabicPeriod"/>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2"/>
            </a:pPr>
            <a:r>
              <a:rPr lang="en-IE" sz="2400" dirty="0">
                <a:latin typeface="Calibri" charset="0"/>
              </a:rPr>
              <a:t>Almost two-thirds indicated club management team understanding when player’s inter-county commitments restricted them from training and/or playing with club </a:t>
            </a:r>
          </a:p>
          <a:p>
            <a:pPr marL="457200" indent="-457200">
              <a:buSzPct val="100000"/>
              <a:buFont typeface="+mj-lt"/>
              <a:buAutoNum type="arabicPeriod" startAt="2"/>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3"/>
            </a:pPr>
            <a:r>
              <a:rPr lang="en-IE" sz="2400" dirty="0">
                <a:latin typeface="Calibri" charset="0"/>
              </a:rPr>
              <a:t>Regarding player welfare, arrangements between club and county management teams appear somewhat ad-hoc</a:t>
            </a: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r>
              <a:rPr lang="en-IE" sz="2200" dirty="0">
                <a:latin typeface="Calibri" charset="0"/>
              </a:rPr>
              <a:t>There may be grounds for considering a more systemised relationship between club and county management teams to minimise the time commitments and training loads on players</a:t>
            </a:r>
          </a:p>
        </p:txBody>
      </p:sp>
    </p:spTree>
    <p:extLst>
      <p:ext uri="{BB962C8B-B14F-4D97-AF65-F5344CB8AC3E}">
        <p14:creationId xmlns:p14="http://schemas.microsoft.com/office/powerpoint/2010/main" val="2181967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Positive Aspects of Playing Senior Inter-County</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15668642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68313" y="762000"/>
            <a:ext cx="8697912" cy="5969875"/>
          </a:xfrm>
        </p:spPr>
        <p:txBody>
          <a:bodyPr/>
          <a:lstStyle/>
          <a:p>
            <a:pPr marL="457200" indent="-457200">
              <a:buSzPct val="100000"/>
              <a:buFont typeface="+mj-lt"/>
              <a:buAutoNum type="arabicPeriod"/>
            </a:pPr>
            <a:r>
              <a:rPr lang="en-IE" sz="2400" dirty="0">
                <a:latin typeface="Calibri" charset="0"/>
              </a:rPr>
              <a:t>In spite of the considerable time commitments, and knock-on effects for other aspects of players lives, very few players cite ‘too demanding’ as their reason for ceasing playing</a:t>
            </a:r>
          </a:p>
          <a:p>
            <a:pPr>
              <a:buSzPct val="100000"/>
              <a:buFont typeface="+mj-lt"/>
              <a:buAutoNum type="arabicPeriod"/>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2"/>
            </a:pPr>
            <a:r>
              <a:rPr lang="en-IE" sz="2400" dirty="0">
                <a:latin typeface="Calibri" charset="0"/>
              </a:rPr>
              <a:t>Overriding finding: majority of 2016 players glad they made the choice to play senior inter-county</a:t>
            </a:r>
          </a:p>
          <a:p>
            <a:pPr marL="457200" indent="-457200">
              <a:buSzPct val="100000"/>
              <a:buFont typeface="+mj-lt"/>
              <a:buAutoNum type="arabicPeriod" startAt="2"/>
            </a:pPr>
            <a:endParaRPr lang="en-IE" sz="1400" dirty="0">
              <a:latin typeface="Calibri" charset="0"/>
            </a:endParaRPr>
          </a:p>
          <a:p>
            <a:r>
              <a:rPr lang="en-IE" sz="2000" dirty="0">
                <a:latin typeface="Calibri" charset="0"/>
              </a:rPr>
              <a:t>Might they enjoy it equally, if not more so, without the additional demands they now face? </a:t>
            </a:r>
          </a:p>
          <a:p>
            <a:endParaRPr lang="en-IE" sz="1400" dirty="0">
              <a:latin typeface="Calibri" charset="0"/>
            </a:endParaRPr>
          </a:p>
          <a:p>
            <a:endParaRPr lang="en-IE" sz="1400" dirty="0">
              <a:latin typeface="Calibri" charset="0"/>
            </a:endParaRPr>
          </a:p>
          <a:p>
            <a:pPr marL="457200" indent="-457200">
              <a:buSzPct val="100000"/>
              <a:buFont typeface="+mj-lt"/>
              <a:buAutoNum type="arabicPeriod" startAt="3"/>
            </a:pPr>
            <a:r>
              <a:rPr lang="en-IE" sz="2400" dirty="0">
                <a:latin typeface="Calibri" charset="0"/>
              </a:rPr>
              <a:t>Benefits identified:</a:t>
            </a:r>
          </a:p>
          <a:p>
            <a:pPr marL="349250" lvl="1" indent="0">
              <a:buSzPct val="100000"/>
              <a:buNone/>
            </a:pPr>
            <a:r>
              <a:rPr lang="en-IE" sz="1800" dirty="0">
                <a:latin typeface="Calibri" charset="0"/>
              </a:rPr>
              <a:t>→ Enhanced leadership skills and self-confidence</a:t>
            </a:r>
          </a:p>
          <a:p>
            <a:pPr marL="349250" lvl="1" indent="0">
              <a:buSzPct val="100000"/>
              <a:buNone/>
            </a:pPr>
            <a:r>
              <a:rPr lang="en-IE" sz="1800" dirty="0">
                <a:latin typeface="Calibri" charset="0"/>
              </a:rPr>
              <a:t>→ Building networks that would assist in professional careers </a:t>
            </a:r>
          </a:p>
          <a:p>
            <a:pPr marL="349250" lvl="1" indent="0">
              <a:buSzPct val="100000"/>
              <a:buNone/>
            </a:pPr>
            <a:r>
              <a:rPr lang="en-IE" sz="1800" dirty="0">
                <a:latin typeface="Calibri" charset="0"/>
              </a:rPr>
              <a:t>→ Skills to work under pressure.</a:t>
            </a:r>
          </a:p>
        </p:txBody>
      </p:sp>
    </p:spTree>
    <p:extLst>
      <p:ext uri="{BB962C8B-B14F-4D97-AF65-F5344CB8AC3E}">
        <p14:creationId xmlns:p14="http://schemas.microsoft.com/office/powerpoint/2010/main" val="1971877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Concluding Observations</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250257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468313" y="515938"/>
            <a:ext cx="7543800" cy="539750"/>
          </a:xfrm>
        </p:spPr>
        <p:txBody>
          <a:bodyPr/>
          <a:lstStyle/>
          <a:p>
            <a:r>
              <a:rPr lang="en-IE" dirty="0">
                <a:solidFill>
                  <a:srgbClr val="376092"/>
                </a:solidFill>
                <a:latin typeface="Calibri" charset="0"/>
              </a:rPr>
              <a:t>Research Objectives</a:t>
            </a:r>
          </a:p>
        </p:txBody>
      </p:sp>
      <p:sp>
        <p:nvSpPr>
          <p:cNvPr id="14339" name="Content Placeholder 2"/>
          <p:cNvSpPr>
            <a:spLocks noGrp="1"/>
          </p:cNvSpPr>
          <p:nvPr>
            <p:ph idx="1"/>
          </p:nvPr>
        </p:nvSpPr>
        <p:spPr>
          <a:xfrm>
            <a:off x="293688" y="1739900"/>
            <a:ext cx="8545512" cy="4572000"/>
          </a:xfrm>
        </p:spPr>
        <p:txBody>
          <a:bodyPr/>
          <a:lstStyle/>
          <a:p>
            <a:pPr>
              <a:buFont typeface="Wingdings" charset="2"/>
              <a:buNone/>
            </a:pPr>
            <a:endParaRPr lang="en-IE" sz="1000" dirty="0">
              <a:latin typeface="Calibri" charset="0"/>
            </a:endParaRPr>
          </a:p>
          <a:p>
            <a:pPr marL="457200" indent="-457200">
              <a:buSzPct val="100000"/>
              <a:buFont typeface="+mj-lt"/>
              <a:buAutoNum type="arabicPeriod"/>
            </a:pPr>
            <a:r>
              <a:rPr lang="en-IE" sz="2400" dirty="0">
                <a:latin typeface="Calibri" charset="0"/>
              </a:rPr>
              <a:t>Commitments required to player senior inter-county</a:t>
            </a:r>
          </a:p>
          <a:p>
            <a:pPr>
              <a:buFont typeface="Wingdings" charset="2"/>
              <a:buNone/>
            </a:pPr>
            <a:endParaRPr lang="en-IE" sz="1000" dirty="0">
              <a:latin typeface="Calibri" charset="0"/>
            </a:endParaRPr>
          </a:p>
          <a:p>
            <a:pPr>
              <a:buFont typeface="Wingdings" charset="2"/>
              <a:buNone/>
            </a:pPr>
            <a:endParaRPr lang="en-IE" sz="1000" dirty="0">
              <a:latin typeface="Calibri" charset="0"/>
            </a:endParaRPr>
          </a:p>
          <a:p>
            <a:pPr>
              <a:buFont typeface="Wingdings" charset="2"/>
              <a:buNone/>
            </a:pPr>
            <a:endParaRPr lang="en-IE" sz="1000" dirty="0">
              <a:latin typeface="Calibri" charset="0"/>
            </a:endParaRPr>
          </a:p>
          <a:p>
            <a:pPr marL="457200" indent="-457200">
              <a:buSzPct val="100000"/>
              <a:buFont typeface="+mj-lt"/>
              <a:buAutoNum type="arabicPeriod" startAt="2"/>
            </a:pPr>
            <a:r>
              <a:rPr lang="en-IE" sz="2400" dirty="0">
                <a:latin typeface="Calibri" charset="0"/>
              </a:rPr>
              <a:t>Impact on players’ personal and professional lives</a:t>
            </a:r>
          </a:p>
          <a:p>
            <a:pPr>
              <a:buFont typeface="Wingdings" charset="2"/>
              <a:buNone/>
            </a:pPr>
            <a:endParaRPr lang="en-IE" sz="1000" dirty="0">
              <a:latin typeface="Calibri" charset="0"/>
            </a:endParaRPr>
          </a:p>
          <a:p>
            <a:pPr>
              <a:buFont typeface="Wingdings" charset="2"/>
              <a:buNone/>
            </a:pPr>
            <a:endParaRPr lang="en-IE" sz="1000" dirty="0">
              <a:latin typeface="Calibri" charset="0"/>
            </a:endParaRPr>
          </a:p>
          <a:p>
            <a:pPr>
              <a:buFont typeface="Wingdings" charset="2"/>
              <a:buNone/>
            </a:pPr>
            <a:endParaRPr lang="en-IE" sz="1000" dirty="0">
              <a:latin typeface="Calibri" charset="0"/>
            </a:endParaRPr>
          </a:p>
          <a:p>
            <a:pPr>
              <a:buFont typeface="Wingdings" charset="2"/>
              <a:buNone/>
            </a:pPr>
            <a:endParaRPr lang="en-IE" sz="1000" dirty="0">
              <a:latin typeface="Calibri" charset="0"/>
            </a:endParaRPr>
          </a:p>
          <a:p>
            <a:pPr marL="457200" indent="-457200">
              <a:buSzPct val="100000"/>
              <a:buFont typeface="+mj-lt"/>
              <a:buAutoNum type="arabicPeriod" startAt="3"/>
            </a:pPr>
            <a:r>
              <a:rPr lang="en-IE" sz="2400" dirty="0">
                <a:latin typeface="Calibri" charset="0"/>
              </a:rPr>
              <a:t>Impact on club involvement</a:t>
            </a:r>
          </a:p>
          <a:p>
            <a:pPr marL="457200" indent="-457200">
              <a:buFont typeface="+mj-lt"/>
              <a:buAutoNum type="arabicPeriod" startAt="3"/>
            </a:pPr>
            <a:endParaRPr lang="en-IE" sz="1000" dirty="0">
              <a:latin typeface="Calibri" charset="0"/>
            </a:endParaRPr>
          </a:p>
          <a:p>
            <a:pPr marL="457200" indent="-457200">
              <a:buFont typeface="+mj-lt"/>
              <a:buAutoNum type="arabicPeriod" startAt="3"/>
            </a:pPr>
            <a:endParaRPr lang="en-IE" sz="1000" dirty="0">
              <a:latin typeface="Calibri" charset="0"/>
            </a:endParaRPr>
          </a:p>
          <a:p>
            <a:pPr marL="457200" indent="-457200">
              <a:buFont typeface="+mj-lt"/>
              <a:buAutoNum type="arabicPeriod" startAt="3"/>
            </a:pPr>
            <a:endParaRPr lang="en-IE" sz="1000" dirty="0">
              <a:latin typeface="Calibri" charset="0"/>
            </a:endParaRPr>
          </a:p>
          <a:p>
            <a:pPr marL="457200" indent="-457200">
              <a:buFont typeface="+mj-lt"/>
              <a:buAutoNum type="arabicPeriod" startAt="3"/>
            </a:pPr>
            <a:endParaRPr lang="en-IE" sz="1000" dirty="0">
              <a:latin typeface="Calibri" charset="0"/>
            </a:endParaRPr>
          </a:p>
          <a:p>
            <a:pPr marL="457200" indent="-457200">
              <a:buFont typeface="+mj-lt"/>
              <a:buAutoNum type="arabicPeriod" startAt="3"/>
            </a:pPr>
            <a:endParaRPr lang="en-IE" sz="1000" dirty="0">
              <a:latin typeface="Calibri" charset="0"/>
            </a:endParaRPr>
          </a:p>
          <a:p>
            <a:pPr marL="457200" indent="-457200">
              <a:buFont typeface="+mj-lt"/>
              <a:buAutoNum type="arabicPeriod" startAt="3"/>
            </a:pPr>
            <a:endParaRPr lang="en-IE" sz="1000" dirty="0">
              <a:latin typeface="Calibri" charset="0"/>
            </a:endParaRPr>
          </a:p>
          <a:p>
            <a:r>
              <a:rPr lang="en-IE" sz="2200" dirty="0">
                <a:latin typeface="Calibri" charset="0"/>
              </a:rPr>
              <a:t>Profile </a:t>
            </a:r>
            <a:r>
              <a:rPr lang="en-IE" sz="2200" dirty="0"/>
              <a:t>against which future generations can be benchmarked</a:t>
            </a:r>
            <a:endParaRPr lang="en-IE" sz="2200" dirty="0">
              <a:latin typeface="Calibri"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68313" y="1193800"/>
            <a:ext cx="8697912" cy="5538075"/>
          </a:xfrm>
        </p:spPr>
        <p:txBody>
          <a:bodyPr/>
          <a:lstStyle/>
          <a:p>
            <a:pPr>
              <a:buSzPct val="100000"/>
              <a:buFont typeface="+mj-lt"/>
              <a:buAutoNum type="arabicPeriod"/>
            </a:pPr>
            <a:endParaRPr lang="en-IE" sz="1400" dirty="0">
              <a:latin typeface="Calibri" charset="0"/>
            </a:endParaRPr>
          </a:p>
          <a:p>
            <a:endParaRPr lang="en-IE" sz="1400" dirty="0">
              <a:latin typeface="Calibri" charset="0"/>
            </a:endParaRPr>
          </a:p>
          <a:p>
            <a:r>
              <a:rPr lang="en-IE" sz="2200" dirty="0">
                <a:latin typeface="Calibri" charset="0"/>
              </a:rPr>
              <a:t>Commitments have certain adverse effects, BUT majority still glad they made the choice to play senior inter-county</a:t>
            </a:r>
          </a:p>
          <a:p>
            <a:endParaRPr lang="en-IE" sz="1400" dirty="0">
              <a:latin typeface="Calibri" charset="0"/>
            </a:endParaRPr>
          </a:p>
          <a:p>
            <a:r>
              <a:rPr lang="en-IE" sz="2200" dirty="0">
                <a:latin typeface="Calibri" charset="0"/>
              </a:rPr>
              <a:t>How can GAA and GPA ensure players remain keen to play and, at the same time, address some of the issues identified?</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pPr>
              <a:buFont typeface="Wingdings" panose="05000000000000000000" pitchFamily="2" charset="2"/>
              <a:buChar char="Ø"/>
            </a:pPr>
            <a:r>
              <a:rPr lang="en-IE" sz="2200" dirty="0">
                <a:latin typeface="Calibri" charset="0"/>
              </a:rPr>
              <a:t>Suggestions proposed for some of the specific player welfare issues identified</a:t>
            </a:r>
          </a:p>
          <a:p>
            <a:endParaRPr lang="en-IE" sz="2200" dirty="0">
              <a:latin typeface="Calibri" charset="0"/>
            </a:endParaRPr>
          </a:p>
          <a:p>
            <a:pPr>
              <a:buFont typeface="Wingdings" panose="05000000000000000000" pitchFamily="2" charset="2"/>
              <a:buChar char="Ø"/>
            </a:pPr>
            <a:r>
              <a:rPr lang="en-IE" sz="2200" dirty="0">
                <a:latin typeface="Calibri" charset="0"/>
              </a:rPr>
              <a:t>Matters that warrant further discussion and research identified</a:t>
            </a:r>
          </a:p>
          <a:p>
            <a:endParaRPr lang="en-IE" sz="2200" dirty="0">
              <a:latin typeface="Calibri" charset="0"/>
            </a:endParaRPr>
          </a:p>
          <a:p>
            <a:pPr>
              <a:buFont typeface="Wingdings" panose="05000000000000000000" pitchFamily="2" charset="2"/>
              <a:buChar char="Ø"/>
            </a:pPr>
            <a:r>
              <a:rPr lang="en-IE" sz="2200" dirty="0">
                <a:latin typeface="Calibri" charset="0"/>
              </a:rPr>
              <a:t>Underlying source of many of the player welfare issues identified still remains…</a:t>
            </a:r>
          </a:p>
        </p:txBody>
      </p:sp>
      <p:sp>
        <p:nvSpPr>
          <p:cNvPr id="2" name="Title 1"/>
          <p:cNvSpPr>
            <a:spLocks noGrp="1"/>
          </p:cNvSpPr>
          <p:nvPr>
            <p:ph type="title"/>
          </p:nvPr>
        </p:nvSpPr>
        <p:spPr>
          <a:xfrm>
            <a:off x="468313" y="222250"/>
            <a:ext cx="7543800" cy="868363"/>
          </a:xfrm>
        </p:spPr>
        <p:txBody>
          <a:bodyPr/>
          <a:lstStyle/>
          <a:p>
            <a:r>
              <a:rPr lang="en-IE" dirty="0"/>
              <a:t>Where to from here?</a:t>
            </a:r>
          </a:p>
        </p:txBody>
      </p:sp>
    </p:spTree>
    <p:extLst>
      <p:ext uri="{BB962C8B-B14F-4D97-AF65-F5344CB8AC3E}">
        <p14:creationId xmlns:p14="http://schemas.microsoft.com/office/powerpoint/2010/main" val="9746186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216393"/>
            <a:ext cx="8186956" cy="539750"/>
          </a:xfrm>
        </p:spPr>
        <p:txBody>
          <a:bodyPr/>
          <a:lstStyle/>
          <a:p>
            <a:r>
              <a:rPr lang="en-IE" dirty="0">
                <a:solidFill>
                  <a:srgbClr val="376092"/>
                </a:solidFill>
                <a:latin typeface="Calibri" charset="0"/>
              </a:rPr>
              <a:t>‘Time Commitments’ Required of Players</a:t>
            </a:r>
          </a:p>
        </p:txBody>
      </p:sp>
      <p:sp>
        <p:nvSpPr>
          <p:cNvPr id="6" name="Content Placeholder 2"/>
          <p:cNvSpPr>
            <a:spLocks noGrp="1"/>
          </p:cNvSpPr>
          <p:nvPr>
            <p:ph idx="1"/>
          </p:nvPr>
        </p:nvSpPr>
        <p:spPr>
          <a:xfrm>
            <a:off x="468313" y="898032"/>
            <a:ext cx="8697912" cy="5833843"/>
          </a:xfrm>
        </p:spPr>
        <p:txBody>
          <a:bodyPr/>
          <a:lstStyle/>
          <a:p>
            <a:pPr>
              <a:buSzPct val="100000"/>
              <a:buFont typeface="+mj-lt"/>
              <a:buAutoNum type="arabicPeriod"/>
            </a:pPr>
            <a:endParaRPr lang="en-IE" sz="1400" dirty="0">
              <a:latin typeface="Calibri" charset="0"/>
            </a:endParaRPr>
          </a:p>
          <a:p>
            <a:pPr>
              <a:buSzPct val="100000"/>
            </a:pPr>
            <a:r>
              <a:rPr lang="en-IE" sz="1800" b="1" dirty="0">
                <a:latin typeface="Calibri" charset="0"/>
              </a:rPr>
              <a:t>Senior Inter-County Commitments Take Up A Large Amount of Time: 96% of Players</a:t>
            </a: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endParaRPr lang="en-IE" sz="2200" dirty="0"/>
          </a:p>
          <a:p>
            <a:endParaRPr lang="en-IE" sz="2200" dirty="0"/>
          </a:p>
          <a:p>
            <a:r>
              <a:rPr lang="en-IE" sz="2200" dirty="0"/>
              <a:t>How can this be addressed?</a:t>
            </a:r>
          </a:p>
        </p:txBody>
      </p:sp>
      <p:graphicFrame>
        <p:nvGraphicFramePr>
          <p:cNvPr id="4" name="Chart 3"/>
          <p:cNvGraphicFramePr/>
          <p:nvPr>
            <p:extLst>
              <p:ext uri="{D42A27DB-BD31-4B8C-83A1-F6EECF244321}">
                <p14:modId xmlns:p14="http://schemas.microsoft.com/office/powerpoint/2010/main" val="1337275484"/>
              </p:ext>
            </p:extLst>
          </p:nvPr>
        </p:nvGraphicFramePr>
        <p:xfrm>
          <a:off x="468313" y="1734207"/>
          <a:ext cx="8186956" cy="39256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79727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215900" y="898032"/>
            <a:ext cx="8950325" cy="5833843"/>
          </a:xfrm>
        </p:spPr>
        <p:txBody>
          <a:bodyPr/>
          <a:lstStyle/>
          <a:p>
            <a:pPr>
              <a:buSzPct val="100000"/>
              <a:buFont typeface="+mj-lt"/>
              <a:buAutoNum type="arabicPeriod"/>
            </a:pPr>
            <a:endParaRPr lang="en-IE" sz="1400" dirty="0">
              <a:latin typeface="Calibri" charset="0"/>
            </a:endParaRPr>
          </a:p>
          <a:p>
            <a:r>
              <a:rPr lang="en-IE" sz="2200" dirty="0"/>
              <a:t>Anything involved in the current game that can be cut back on / eliminated?</a:t>
            </a:r>
            <a:endParaRPr lang="en-IE" sz="1400" dirty="0">
              <a:latin typeface="Calibri" charset="0"/>
            </a:endParaRPr>
          </a:p>
          <a:p>
            <a:endParaRPr lang="en-IE" sz="1400" dirty="0">
              <a:latin typeface="Calibri" charset="0"/>
            </a:endParaRPr>
          </a:p>
          <a:p>
            <a:endParaRPr lang="en-IE" sz="1400" dirty="0">
              <a:latin typeface="Calibri" charset="0"/>
            </a:endParaRPr>
          </a:p>
          <a:p>
            <a:r>
              <a:rPr lang="en-IE" sz="2200" dirty="0">
                <a:latin typeface="Calibri" charset="0"/>
              </a:rPr>
              <a:t>Is all the training that is being undertaken, and therefore time commitment given, needed to get the end results?</a:t>
            </a:r>
          </a:p>
          <a:p>
            <a:pPr marL="344487" lvl="1" indent="0">
              <a:buNone/>
            </a:pPr>
            <a:r>
              <a:rPr lang="en-IE" sz="1800" dirty="0">
                <a:latin typeface="Calibri" charset="0"/>
              </a:rPr>
              <a:t>→ End results any different to situation prior to the introduction of a lot of the performance measures that have given rise to the extra time commitments?</a:t>
            </a:r>
          </a:p>
          <a:p>
            <a:endParaRPr lang="en-IE" sz="1400" dirty="0">
              <a:latin typeface="Calibri" charset="0"/>
            </a:endParaRPr>
          </a:p>
          <a:p>
            <a:endParaRPr lang="en-IE" sz="1400" dirty="0">
              <a:latin typeface="Calibri" charset="0"/>
            </a:endParaRPr>
          </a:p>
          <a:p>
            <a:r>
              <a:rPr lang="en-IE" sz="2200" dirty="0">
                <a:latin typeface="Calibri" charset="0"/>
              </a:rPr>
              <a:t>Is there a need to ‘pause’ to examine how this time commitment issue can be addressed?</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r>
              <a:rPr lang="en-IE" sz="2200" dirty="0">
                <a:latin typeface="Calibri" charset="0"/>
              </a:rPr>
              <a:t>Do the associations need to lead as opposed to be led in this regard?</a:t>
            </a:r>
          </a:p>
          <a:p>
            <a:endParaRPr lang="en-IE" sz="2200" dirty="0">
              <a:latin typeface="Calibri" charset="0"/>
            </a:endParaRPr>
          </a:p>
          <a:p>
            <a:r>
              <a:rPr lang="en-IE" sz="2200" dirty="0">
                <a:latin typeface="Calibri" charset="0"/>
              </a:rPr>
              <a:t>Other structural/organisational issues that need to be examined?</a:t>
            </a:r>
          </a:p>
          <a:p>
            <a:endParaRPr lang="en-IE" sz="2200" dirty="0">
              <a:latin typeface="Calibri" charset="0"/>
            </a:endParaRPr>
          </a:p>
          <a:p>
            <a:r>
              <a:rPr lang="en-IE" sz="2200" dirty="0">
                <a:latin typeface="Calibri" charset="0"/>
              </a:rPr>
              <a:t>Still, the underlying source of many of the player welfare issues identified still remains</a:t>
            </a:r>
          </a:p>
        </p:txBody>
      </p:sp>
    </p:spTree>
    <p:extLst>
      <p:ext uri="{BB962C8B-B14F-4D97-AF65-F5344CB8AC3E}">
        <p14:creationId xmlns:p14="http://schemas.microsoft.com/office/powerpoint/2010/main" val="4955218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46088" y="756143"/>
            <a:ext cx="8697912" cy="5833843"/>
          </a:xfrm>
        </p:spPr>
        <p:txBody>
          <a:bodyPr/>
          <a:lstStyle/>
          <a:p>
            <a:r>
              <a:rPr lang="en-IE" sz="2200" dirty="0"/>
              <a:t>Players may not want to see a reversal in some of the measures that have enhanced their performance levels over the past decade</a:t>
            </a:r>
            <a:endParaRPr lang="en-IE" sz="1400" dirty="0">
              <a:latin typeface="Calibri" charset="0"/>
            </a:endParaRPr>
          </a:p>
          <a:p>
            <a:endParaRPr lang="en-IE" sz="1400" dirty="0">
              <a:latin typeface="Calibri" charset="0"/>
            </a:endParaRPr>
          </a:p>
          <a:p>
            <a:pPr marL="349250" lvl="1" indent="0">
              <a:buNone/>
            </a:pPr>
            <a:r>
              <a:rPr lang="en-IE" sz="1800" dirty="0">
                <a:latin typeface="Calibri" charset="0"/>
              </a:rPr>
              <a:t>→ Consideration needs to be given to addressing this issue from the view point of safeguarding not just their whole welfare, but also future generations of players</a:t>
            </a:r>
          </a:p>
          <a:p>
            <a:pPr marL="349250" lvl="1" indent="0">
              <a:buNone/>
            </a:pPr>
            <a:endParaRPr lang="en-IE" sz="1000" dirty="0">
              <a:latin typeface="Calibri" charset="0"/>
            </a:endParaRPr>
          </a:p>
          <a:p>
            <a:pPr marL="349250" lvl="1" indent="0">
              <a:buNone/>
            </a:pPr>
            <a:r>
              <a:rPr lang="en-IE" sz="1800" dirty="0">
                <a:latin typeface="Calibri" charset="0"/>
              </a:rPr>
              <a:t> - Risk current developments will lead Gaelic games to be as they are perceived, a ‘young man’s game’</a:t>
            </a:r>
          </a:p>
          <a:p>
            <a:endParaRPr lang="en-IE" sz="1400" dirty="0">
              <a:latin typeface="Calibri" charset="0"/>
            </a:endParaRPr>
          </a:p>
          <a:p>
            <a:endParaRPr lang="en-IE" sz="1400" dirty="0">
              <a:latin typeface="Calibri" charset="0"/>
            </a:endParaRPr>
          </a:p>
          <a:p>
            <a:r>
              <a:rPr lang="en-IE" sz="2200" dirty="0">
                <a:latin typeface="Calibri" charset="0"/>
              </a:rPr>
              <a:t>Club and inter-county under-age set-ups </a:t>
            </a:r>
          </a:p>
          <a:p>
            <a:endParaRPr lang="en-IE" sz="1400" dirty="0">
              <a:latin typeface="Calibri" charset="0"/>
            </a:endParaRPr>
          </a:p>
          <a:p>
            <a:pPr marL="344487" lvl="1" indent="0">
              <a:buNone/>
            </a:pPr>
            <a:r>
              <a:rPr lang="en-IE" sz="1800" dirty="0">
                <a:latin typeface="Calibri" charset="0"/>
              </a:rPr>
              <a:t>→ Needs to be examined if performance measures that have increased time commitments of inter-county players have started to filter down to these levels because of cost implications</a:t>
            </a:r>
          </a:p>
          <a:p>
            <a:pPr marL="457200" indent="-457200">
              <a:buSzPct val="100000"/>
              <a:buFont typeface="+mj-lt"/>
              <a:buAutoNum type="arabicPeriod" startAt="3"/>
            </a:pPr>
            <a:endParaRPr lang="en-IE" sz="1400" dirty="0">
              <a:latin typeface="Calibri" charset="0"/>
            </a:endParaRPr>
          </a:p>
          <a:p>
            <a:pPr marL="457200" indent="-457200">
              <a:buSzPct val="100000"/>
              <a:buFont typeface="+mj-lt"/>
              <a:buAutoNum type="arabicPeriod" startAt="3"/>
            </a:pPr>
            <a:endParaRPr lang="en-IE" sz="1400" dirty="0">
              <a:latin typeface="Calibri" charset="0"/>
            </a:endParaRPr>
          </a:p>
          <a:p>
            <a:pPr>
              <a:buSzPct val="100000"/>
            </a:pPr>
            <a:r>
              <a:rPr lang="en-IE" sz="2200" dirty="0">
                <a:latin typeface="Calibri" charset="0"/>
              </a:rPr>
              <a:t>Two final points:</a:t>
            </a:r>
          </a:p>
          <a:p>
            <a:pPr marL="349250" lvl="1" indent="0">
              <a:buSzPct val="100000"/>
              <a:buNone/>
            </a:pPr>
            <a:r>
              <a:rPr lang="en-IE" sz="2000" dirty="0">
                <a:latin typeface="Calibri" charset="0"/>
              </a:rPr>
              <a:t>→ Research is not about comparisons; → Nor looking for sources to blame</a:t>
            </a:r>
            <a:endParaRPr lang="en-IE" sz="1800" dirty="0">
              <a:latin typeface="Calibri" charset="0"/>
            </a:endParaRPr>
          </a:p>
        </p:txBody>
      </p:sp>
    </p:spTree>
    <p:extLst>
      <p:ext uri="{BB962C8B-B14F-4D97-AF65-F5344CB8AC3E}">
        <p14:creationId xmlns:p14="http://schemas.microsoft.com/office/powerpoint/2010/main" val="31104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Further Work</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1890215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68313" y="762000"/>
            <a:ext cx="8697912" cy="5969875"/>
          </a:xfrm>
        </p:spPr>
        <p:txBody>
          <a:bodyPr/>
          <a:lstStyle/>
          <a:p>
            <a:pPr marL="457200" indent="-457200">
              <a:buSzPct val="100000"/>
              <a:buFont typeface="+mj-lt"/>
              <a:buAutoNum type="arabicPeriod"/>
            </a:pPr>
            <a:r>
              <a:rPr lang="en-IE" sz="2400" dirty="0">
                <a:latin typeface="Calibri" charset="0"/>
              </a:rPr>
              <a:t>Why are players giving this commitment?</a:t>
            </a:r>
          </a:p>
          <a:p>
            <a:pPr marL="635000" lvl="1" indent="-285750">
              <a:buSzPct val="100000"/>
              <a:buFont typeface="Wingdings" panose="05000000000000000000" pitchFamily="2" charset="2"/>
              <a:buChar char="Ø"/>
            </a:pPr>
            <a:r>
              <a:rPr lang="en-IE" sz="1800" dirty="0">
                <a:latin typeface="Calibri" charset="0"/>
              </a:rPr>
              <a:t>To win, proud to represent county, challenge to be the best I can be, etc.?</a:t>
            </a:r>
          </a:p>
          <a:p>
            <a:pPr>
              <a:buSzPct val="100000"/>
              <a:buFont typeface="+mj-lt"/>
              <a:buAutoNum type="arabicPeriod"/>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2"/>
            </a:pPr>
            <a:r>
              <a:rPr lang="en-IE" sz="2400" dirty="0">
                <a:latin typeface="Calibri" charset="0"/>
              </a:rPr>
              <a:t>In playing senior inter-county, what would players like to see more emphasis placed on? </a:t>
            </a:r>
          </a:p>
          <a:p>
            <a:pPr lvl="1" indent="-342900">
              <a:buSzPct val="100000"/>
              <a:buFont typeface="Wingdings" panose="05000000000000000000" pitchFamily="2" charset="2"/>
              <a:buChar char="Ø"/>
            </a:pPr>
            <a:r>
              <a:rPr lang="en-IE" sz="1800" dirty="0">
                <a:latin typeface="Calibri" charset="0"/>
              </a:rPr>
              <a:t>Manage time demands, keeping inter-county career in perspective, gambling, etc.</a:t>
            </a:r>
          </a:p>
          <a:p>
            <a:pPr marL="457200" indent="-457200">
              <a:buSzPct val="100000"/>
              <a:buFont typeface="+mj-lt"/>
              <a:buAutoNum type="arabicPeriod" startAt="2"/>
            </a:pPr>
            <a:endParaRPr lang="en-IE" sz="1400" dirty="0">
              <a:latin typeface="Calibri" charset="0"/>
            </a:endParaRPr>
          </a:p>
          <a:p>
            <a:endParaRPr lang="en-IE" sz="1400" dirty="0">
              <a:latin typeface="Calibri" charset="0"/>
            </a:endParaRPr>
          </a:p>
          <a:p>
            <a:pPr marL="457200" indent="-457200">
              <a:buSzPct val="100000"/>
              <a:buFont typeface="+mj-lt"/>
              <a:buAutoNum type="arabicPeriod" startAt="3"/>
            </a:pPr>
            <a:r>
              <a:rPr lang="en-IE" sz="2400" dirty="0">
                <a:latin typeface="Calibri" charset="0"/>
              </a:rPr>
              <a:t>What players might change about inter-county experience and the set-up?</a:t>
            </a:r>
          </a:p>
          <a:p>
            <a:pPr marL="457200" indent="-457200">
              <a:buSzPct val="100000"/>
              <a:buFont typeface="+mj-lt"/>
              <a:buAutoNum type="arabicPeriod" startAt="3"/>
            </a:pPr>
            <a:endParaRPr lang="en-IE" sz="2400" dirty="0">
              <a:latin typeface="Calibri" charset="0"/>
            </a:endParaRPr>
          </a:p>
          <a:p>
            <a:pPr marL="457200" indent="-457200">
              <a:buSzPct val="100000"/>
              <a:buFont typeface="+mj-lt"/>
              <a:buAutoNum type="arabicPeriod" startAt="3"/>
            </a:pPr>
            <a:r>
              <a:rPr lang="en-IE" sz="2400" dirty="0">
                <a:latin typeface="Calibri" charset="0"/>
              </a:rPr>
              <a:t>Players’ satisfaction with supports received </a:t>
            </a:r>
          </a:p>
          <a:p>
            <a:pPr lvl="1" indent="-342900">
              <a:buSzPct val="100000"/>
              <a:buFont typeface="Wingdings" panose="05000000000000000000" pitchFamily="2" charset="2"/>
              <a:buChar char="Ø"/>
            </a:pPr>
            <a:r>
              <a:rPr lang="en-IE" sz="1800" dirty="0">
                <a:latin typeface="Calibri" charset="0"/>
              </a:rPr>
              <a:t>e.g., gear, meals, facilities, expenses, etc.</a:t>
            </a:r>
          </a:p>
          <a:p>
            <a:pPr>
              <a:buSzPct val="100000"/>
              <a:buFont typeface="Wingdings" panose="05000000000000000000" pitchFamily="2" charset="2"/>
              <a:buChar char="Ø"/>
            </a:pPr>
            <a:endParaRPr lang="en-IE" sz="2200" dirty="0">
              <a:latin typeface="Calibri" charset="0"/>
            </a:endParaRPr>
          </a:p>
          <a:p>
            <a:pPr marL="457200" indent="-457200">
              <a:buSzPct val="100000"/>
              <a:buFont typeface="+mj-lt"/>
              <a:buAutoNum type="arabicPeriod" startAt="5"/>
            </a:pPr>
            <a:r>
              <a:rPr lang="en-IE" sz="2200" dirty="0">
                <a:latin typeface="Calibri" charset="0"/>
              </a:rPr>
              <a:t>Treatment by County Board and Manager </a:t>
            </a:r>
          </a:p>
        </p:txBody>
      </p:sp>
    </p:spTree>
    <p:extLst>
      <p:ext uri="{BB962C8B-B14F-4D97-AF65-F5344CB8AC3E}">
        <p14:creationId xmlns:p14="http://schemas.microsoft.com/office/powerpoint/2010/main" val="20560190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46088" y="482600"/>
            <a:ext cx="8697912" cy="6197600"/>
          </a:xfrm>
        </p:spPr>
        <p:txBody>
          <a:bodyPr/>
          <a:lstStyle/>
          <a:p>
            <a:pPr>
              <a:buSzPct val="100000"/>
            </a:pPr>
            <a:r>
              <a:rPr lang="en-IE" sz="2400" dirty="0">
                <a:latin typeface="Calibri" charset="0"/>
              </a:rPr>
              <a:t>Other important issues warranting further investigation:</a:t>
            </a:r>
          </a:p>
          <a:p>
            <a:endParaRPr lang="en-IE" sz="1400" dirty="0">
              <a:latin typeface="Calibri" charset="0"/>
            </a:endParaRPr>
          </a:p>
          <a:p>
            <a:endParaRPr lang="en-IE" sz="1400" dirty="0">
              <a:latin typeface="Calibri" charset="0"/>
            </a:endParaRPr>
          </a:p>
          <a:p>
            <a:pPr marL="457200" indent="-457200">
              <a:buSzPct val="100000"/>
              <a:buFont typeface="+mj-lt"/>
              <a:buAutoNum type="arabicPeriod"/>
            </a:pPr>
            <a:r>
              <a:rPr lang="en-IE" sz="2400" dirty="0">
                <a:latin typeface="Calibri" charset="0"/>
              </a:rPr>
              <a:t>Injuries and players’ mental well-being</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400" dirty="0">
                <a:latin typeface="Calibri" charset="0"/>
              </a:rPr>
              <a:t>Education and career decisions</a:t>
            </a:r>
            <a:endParaRPr lang="en-IE" sz="18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400" dirty="0">
                <a:latin typeface="Calibri" charset="0"/>
              </a:rPr>
              <a:t>Supplements</a:t>
            </a:r>
          </a:p>
          <a:p>
            <a:pPr marL="457200" indent="-457200">
              <a:buSzPct val="100000"/>
              <a:buFont typeface="+mj-lt"/>
              <a:buAutoNum type="arabicPeriod"/>
            </a:pPr>
            <a:endParaRPr lang="en-IE" sz="2400" dirty="0">
              <a:latin typeface="Calibri" charset="0"/>
            </a:endParaRPr>
          </a:p>
          <a:p>
            <a:pPr marL="457200" indent="-457200">
              <a:buSzPct val="100000"/>
              <a:buFont typeface="+mj-lt"/>
              <a:buAutoNum type="arabicPeriod"/>
            </a:pPr>
            <a:r>
              <a:rPr lang="en-IE" sz="2400" dirty="0">
                <a:latin typeface="Calibri" charset="0"/>
              </a:rPr>
              <a:t>‘Behaviours’ engaged in (</a:t>
            </a:r>
            <a:r>
              <a:rPr lang="en-IE" sz="2000" dirty="0">
                <a:latin typeface="Calibri" charset="0"/>
              </a:rPr>
              <a:t>gambling, alcohol consumption, etc.)</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400" dirty="0">
                <a:latin typeface="Calibri" charset="0"/>
              </a:rPr>
              <a:t>Time Allocation </a:t>
            </a:r>
            <a:r>
              <a:rPr lang="en-IE" sz="2000" dirty="0">
                <a:latin typeface="Calibri" charset="0"/>
              </a:rPr>
              <a:t>(e.g., family/friends, sleep, professional career) </a:t>
            </a: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Mangers and county-boards views’ on player welfare</a:t>
            </a:r>
          </a:p>
        </p:txBody>
      </p:sp>
    </p:spTree>
    <p:extLst>
      <p:ext uri="{BB962C8B-B14F-4D97-AF65-F5344CB8AC3E}">
        <p14:creationId xmlns:p14="http://schemas.microsoft.com/office/powerpoint/2010/main" val="3003535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400" dirty="0">
                <a:solidFill>
                  <a:schemeClr val="tx2"/>
                </a:solidFill>
                <a:latin typeface="Calibri" charset="0"/>
              </a:rPr>
              <a:t>Thank you</a:t>
            </a:r>
          </a:p>
          <a:p>
            <a:pPr algn="ctr">
              <a:buNone/>
            </a:pPr>
            <a:endParaRPr lang="en-IE" sz="2400" dirty="0">
              <a:solidFill>
                <a:schemeClr val="tx2"/>
              </a:solidFill>
              <a:latin typeface="Calibri" charset="0"/>
            </a:endParaRPr>
          </a:p>
          <a:p>
            <a:pPr algn="ctr">
              <a:buNone/>
            </a:pPr>
            <a:endParaRPr lang="en-IE" sz="2400" dirty="0">
              <a:solidFill>
                <a:schemeClr val="tx2"/>
              </a:solidFill>
              <a:latin typeface="Calibri" charset="0"/>
            </a:endParaRPr>
          </a:p>
          <a:p>
            <a:pPr algn="ctr">
              <a:buNone/>
            </a:pPr>
            <a:r>
              <a:rPr lang="en-IE" sz="2400" dirty="0">
                <a:solidFill>
                  <a:schemeClr val="tx2"/>
                </a:solidFill>
                <a:latin typeface="Calibri" charset="0"/>
              </a:rPr>
              <a:t>Questions and Comments Welcome</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extLst>
      <p:ext uri="{BB962C8B-B14F-4D97-AF65-F5344CB8AC3E}">
        <p14:creationId xmlns:p14="http://schemas.microsoft.com/office/powerpoint/2010/main" val="245532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7543800" cy="539750"/>
          </a:xfrm>
        </p:spPr>
        <p:txBody>
          <a:bodyPr/>
          <a:lstStyle/>
          <a:p>
            <a:r>
              <a:rPr lang="en-IE" dirty="0">
                <a:solidFill>
                  <a:srgbClr val="376092"/>
                </a:solidFill>
                <a:latin typeface="Calibri" charset="0"/>
              </a:rPr>
              <a:t>Research Methodology</a:t>
            </a:r>
          </a:p>
        </p:txBody>
      </p:sp>
      <p:sp>
        <p:nvSpPr>
          <p:cNvPr id="18435" name="Content Placeholder 2"/>
          <p:cNvSpPr>
            <a:spLocks noGrp="1"/>
          </p:cNvSpPr>
          <p:nvPr>
            <p:ph idx="1"/>
          </p:nvPr>
        </p:nvSpPr>
        <p:spPr>
          <a:xfrm>
            <a:off x="293688" y="1524000"/>
            <a:ext cx="8697912" cy="4852987"/>
          </a:xfrm>
        </p:spPr>
        <p:txBody>
          <a:bodyPr/>
          <a:lstStyle/>
          <a:p>
            <a:r>
              <a:rPr lang="en-IE" sz="2400" dirty="0">
                <a:latin typeface="Calibri" charset="0"/>
              </a:rPr>
              <a:t>Player workshops and survey of 2016 players </a:t>
            </a:r>
            <a:endParaRPr lang="en-IE" sz="2000" dirty="0">
              <a:latin typeface="Calibri" charset="0"/>
            </a:endParaRPr>
          </a:p>
          <a:p>
            <a:endParaRPr lang="en-IE" sz="2400" dirty="0">
              <a:latin typeface="Calibri" charset="0"/>
            </a:endParaRPr>
          </a:p>
          <a:p>
            <a:r>
              <a:rPr lang="en-IE" sz="2400" dirty="0">
                <a:latin typeface="Calibri" charset="0"/>
              </a:rPr>
              <a:t>Also:</a:t>
            </a:r>
          </a:p>
          <a:p>
            <a:pPr lvl="1"/>
            <a:r>
              <a:rPr lang="en-IE" sz="2000" dirty="0">
                <a:latin typeface="Calibri" charset="0"/>
              </a:rPr>
              <a:t>Oversight Body established</a:t>
            </a:r>
          </a:p>
          <a:p>
            <a:pPr lvl="1"/>
            <a:r>
              <a:rPr lang="en-IE" sz="2000" dirty="0">
                <a:latin typeface="Calibri" charset="0"/>
              </a:rPr>
              <a:t>Player welfare literature review </a:t>
            </a:r>
          </a:p>
          <a:p>
            <a:pPr lvl="1"/>
            <a:r>
              <a:rPr lang="en-IE" sz="2000" dirty="0">
                <a:latin typeface="Calibri" charset="0"/>
              </a:rPr>
              <a:t>Manager, county-board secretary, GDO workshops</a:t>
            </a:r>
          </a:p>
          <a:p>
            <a:endParaRPr lang="en-IE" sz="2400" dirty="0">
              <a:latin typeface="Calibri" charset="0"/>
            </a:endParaRPr>
          </a:p>
          <a:p>
            <a:endParaRPr lang="en-IE" sz="2400" dirty="0">
              <a:latin typeface="Calibri" charset="0"/>
            </a:endParaRPr>
          </a:p>
          <a:p>
            <a:r>
              <a:rPr lang="en-IE" sz="2400" dirty="0">
                <a:latin typeface="Calibri" charset="0"/>
              </a:rPr>
              <a:t>Situation for </a:t>
            </a:r>
            <a:r>
              <a:rPr lang="en-IE" sz="2400" i="1" dirty="0">
                <a:latin typeface="Calibri" charset="0"/>
              </a:rPr>
              <a:t>all </a:t>
            </a:r>
            <a:r>
              <a:rPr lang="en-IE" sz="2400" dirty="0">
                <a:latin typeface="Calibri" charset="0"/>
              </a:rPr>
              <a:t>senior inter-county players</a:t>
            </a:r>
          </a:p>
          <a:p>
            <a:endParaRPr lang="en-IE" sz="2400" dirty="0">
              <a:latin typeface="Calibri" charset="0"/>
            </a:endParaRPr>
          </a:p>
          <a:p>
            <a:r>
              <a:rPr lang="en-IE" sz="2400" dirty="0">
                <a:latin typeface="Calibri" charset="0"/>
              </a:rPr>
              <a:t>Also:</a:t>
            </a:r>
          </a:p>
          <a:p>
            <a:pPr lvl="1"/>
            <a:r>
              <a:rPr lang="en-IE" sz="2000" dirty="0">
                <a:latin typeface="Calibri" charset="0"/>
              </a:rPr>
              <a:t>Code, age, playing level and residency (county not feasible)</a:t>
            </a:r>
          </a:p>
          <a:p>
            <a:endParaRPr lang="en-IE" sz="2400" dirty="0">
              <a:latin typeface="Calibri" charset="0"/>
            </a:endParaRPr>
          </a:p>
          <a:p>
            <a:endParaRPr lang="en-IE" sz="2400" dirty="0">
              <a:latin typeface="Calibri" charset="0"/>
            </a:endParaRPr>
          </a:p>
          <a:p>
            <a:endParaRPr lang="en-IE" sz="2400" dirty="0">
              <a:latin typeface="Calibri"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185738" y="1152525"/>
            <a:ext cx="8367712" cy="4695825"/>
          </a:xfrm>
        </p:spPr>
        <p:txBody>
          <a:bodyPr/>
          <a:lstStyle/>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None/>
            </a:pPr>
            <a:r>
              <a:rPr lang="en-IE" sz="2800" dirty="0">
                <a:solidFill>
                  <a:schemeClr val="tx2"/>
                </a:solidFill>
                <a:latin typeface="Calibri" charset="0"/>
              </a:rPr>
              <a:t>Commitment Required</a:t>
            </a:r>
          </a:p>
          <a:p>
            <a:pPr algn="ctr">
              <a:buNone/>
            </a:pPr>
            <a:r>
              <a:rPr lang="en-IE" sz="2800" dirty="0">
                <a:solidFill>
                  <a:schemeClr val="tx2"/>
                </a:solidFill>
                <a:latin typeface="Calibri" charset="0"/>
              </a:rPr>
              <a:t>to Playing Senior Inter-County</a:t>
            </a: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a:p>
            <a:pPr algn="ctr">
              <a:buFont typeface="Wingdings" charset="2"/>
              <a:buNone/>
            </a:pPr>
            <a:endParaRPr lang="en-IE" sz="2400" dirty="0">
              <a:solidFill>
                <a:schemeClr val="tx2"/>
              </a:solidFill>
              <a:latin typeface="Calibri"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515938"/>
            <a:ext cx="8186956" cy="539750"/>
          </a:xfrm>
        </p:spPr>
        <p:txBody>
          <a:bodyPr/>
          <a:lstStyle/>
          <a:p>
            <a:r>
              <a:rPr lang="en-IE" dirty="0">
                <a:solidFill>
                  <a:srgbClr val="376092"/>
                </a:solidFill>
                <a:latin typeface="Calibri" charset="0"/>
              </a:rPr>
              <a:t>Time</a:t>
            </a:r>
          </a:p>
        </p:txBody>
      </p:sp>
      <p:sp>
        <p:nvSpPr>
          <p:cNvPr id="6" name="Content Placeholder 2"/>
          <p:cNvSpPr>
            <a:spLocks noGrp="1"/>
          </p:cNvSpPr>
          <p:nvPr>
            <p:ph idx="1"/>
          </p:nvPr>
        </p:nvSpPr>
        <p:spPr>
          <a:xfrm>
            <a:off x="446088" y="1303006"/>
            <a:ext cx="8697912" cy="5290299"/>
          </a:xfrm>
        </p:spPr>
        <p:txBody>
          <a:bodyPr/>
          <a:lstStyle/>
          <a:p>
            <a:r>
              <a:rPr lang="en-IE" sz="2400" dirty="0">
                <a:latin typeface="Calibri" charset="0"/>
              </a:rPr>
              <a:t>Key commitment → knock-on implications</a:t>
            </a:r>
            <a:endParaRPr lang="en-IE" sz="2000" dirty="0">
              <a:latin typeface="Calibri" charset="0"/>
            </a:endParaRPr>
          </a:p>
          <a:p>
            <a:pPr marL="0" indent="0">
              <a:buNone/>
            </a:pPr>
            <a:endParaRPr lang="en-IE" sz="1400" dirty="0">
              <a:latin typeface="Calibri" charset="0"/>
            </a:endParaRPr>
          </a:p>
          <a:p>
            <a:pPr marL="0" indent="0">
              <a:buNone/>
            </a:pPr>
            <a:endParaRPr lang="en-IE" sz="1400" dirty="0">
              <a:latin typeface="Calibri" charset="0"/>
            </a:endParaRPr>
          </a:p>
          <a:p>
            <a:pPr marL="457200" indent="-457200">
              <a:buSzPct val="100000"/>
              <a:buFont typeface="+mj-lt"/>
              <a:buAutoNum type="arabicPeriod"/>
            </a:pPr>
            <a:r>
              <a:rPr lang="en-IE" sz="2200" dirty="0">
                <a:latin typeface="Calibri" charset="0"/>
              </a:rPr>
              <a:t>Field-based and sports conditioning sessions</a:t>
            </a:r>
            <a:endParaRPr lang="en-IE" sz="1900" dirty="0">
              <a:latin typeface="Calibri" charset="0"/>
            </a:endParaRP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200" dirty="0">
                <a:latin typeface="Calibri" charset="0"/>
              </a:rPr>
              <a:t>Individually instigated training sessions</a:t>
            </a: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pPr marL="457200" indent="-457200">
              <a:buSzPct val="100000"/>
              <a:buFont typeface="+mj-lt"/>
              <a:buAutoNum type="arabicPeriod"/>
            </a:pPr>
            <a:r>
              <a:rPr lang="en-IE" sz="2400" dirty="0">
                <a:latin typeface="Calibri" charset="0"/>
              </a:rPr>
              <a:t> </a:t>
            </a:r>
            <a:r>
              <a:rPr lang="en-IE" sz="2200" dirty="0">
                <a:latin typeface="Calibri" charset="0"/>
              </a:rPr>
              <a:t>Other Gaelic teams (Club)</a:t>
            </a:r>
          </a:p>
          <a:p>
            <a:pPr>
              <a:buSzPct val="100000"/>
              <a:buFont typeface="+mj-lt"/>
              <a:buAutoNum type="arabicPeriod"/>
            </a:pPr>
            <a:endParaRPr lang="en-IE" sz="1400" dirty="0">
              <a:latin typeface="Calibri" charset="0"/>
            </a:endParaRPr>
          </a:p>
          <a:p>
            <a:pPr>
              <a:buSzPct val="100000"/>
              <a:buFont typeface="+mj-lt"/>
              <a:buAutoNum type="arabicPeriod"/>
            </a:pPr>
            <a:endParaRPr lang="en-IE" sz="1400" dirty="0">
              <a:latin typeface="Calibri" charset="0"/>
            </a:endParaRPr>
          </a:p>
          <a:p>
            <a:r>
              <a:rPr lang="en-IE" sz="2400" dirty="0">
                <a:latin typeface="Calibri" charset="0"/>
              </a:rPr>
              <a:t>Number of Gaelic teams involved with during 2016</a:t>
            </a:r>
            <a:endParaRPr lang="en-IE" sz="2000" dirty="0">
              <a:latin typeface="Calibri" charset="0"/>
            </a:endParaRPr>
          </a:p>
          <a:p>
            <a:endParaRPr lang="en-IE" sz="1400" dirty="0">
              <a:latin typeface="Calibri" charset="0"/>
            </a:endParaRPr>
          </a:p>
          <a:p>
            <a:endParaRPr lang="en-IE" sz="1400" dirty="0">
              <a:latin typeface="Calibri" charset="0"/>
            </a:endParaRPr>
          </a:p>
          <a:p>
            <a:r>
              <a:rPr lang="en-IE" sz="2400" dirty="0">
                <a:latin typeface="Calibri" charset="0"/>
              </a:rPr>
              <a:t>Time off from Gaelic games during 2016</a:t>
            </a:r>
          </a:p>
          <a:p>
            <a:endParaRPr lang="en-IE" sz="1400" dirty="0">
              <a:latin typeface="Calibri" charset="0"/>
            </a:endParaRPr>
          </a:p>
          <a:p>
            <a:endParaRPr lang="en-IE" sz="2400" dirty="0">
              <a:latin typeface="Calibri" charset="0"/>
            </a:endParaRPr>
          </a:p>
          <a:p>
            <a:endParaRPr lang="en-IE" sz="2400" dirty="0">
              <a:latin typeface="Calibri" charset="0"/>
            </a:endParaRPr>
          </a:p>
        </p:txBody>
      </p:sp>
    </p:spTree>
    <p:extLst>
      <p:ext uri="{BB962C8B-B14F-4D97-AF65-F5344CB8AC3E}">
        <p14:creationId xmlns:p14="http://schemas.microsoft.com/office/powerpoint/2010/main" val="389915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16327426"/>
              </p:ext>
            </p:extLst>
          </p:nvPr>
        </p:nvGraphicFramePr>
        <p:xfrm>
          <a:off x="346840" y="224589"/>
          <a:ext cx="8513381" cy="6471997"/>
        </p:xfrm>
        <a:graphic>
          <a:graphicData uri="http://schemas.openxmlformats.org/drawingml/2006/table">
            <a:tbl>
              <a:tblPr firstRow="1" firstCol="1" bandRow="1">
                <a:tableStyleId>{5C22544A-7EE6-4342-B048-85BDC9FD1C3A}</a:tableStyleId>
              </a:tblPr>
              <a:tblGrid>
                <a:gridCol w="2556229">
                  <a:extLst>
                    <a:ext uri="{9D8B030D-6E8A-4147-A177-3AD203B41FA5}">
                      <a16:colId xmlns:a16="http://schemas.microsoft.com/office/drawing/2014/main" xmlns="" val="2019462760"/>
                    </a:ext>
                  </a:extLst>
                </a:gridCol>
                <a:gridCol w="906005">
                  <a:extLst>
                    <a:ext uri="{9D8B030D-6E8A-4147-A177-3AD203B41FA5}">
                      <a16:colId xmlns:a16="http://schemas.microsoft.com/office/drawing/2014/main" xmlns="" val="3224142899"/>
                    </a:ext>
                  </a:extLst>
                </a:gridCol>
                <a:gridCol w="907708">
                  <a:extLst>
                    <a:ext uri="{9D8B030D-6E8A-4147-A177-3AD203B41FA5}">
                      <a16:colId xmlns:a16="http://schemas.microsoft.com/office/drawing/2014/main" xmlns="" val="1702026361"/>
                    </a:ext>
                  </a:extLst>
                </a:gridCol>
                <a:gridCol w="778278">
                  <a:extLst>
                    <a:ext uri="{9D8B030D-6E8A-4147-A177-3AD203B41FA5}">
                      <a16:colId xmlns:a16="http://schemas.microsoft.com/office/drawing/2014/main" xmlns="" val="1708687703"/>
                    </a:ext>
                  </a:extLst>
                </a:gridCol>
                <a:gridCol w="1292589">
                  <a:extLst>
                    <a:ext uri="{9D8B030D-6E8A-4147-A177-3AD203B41FA5}">
                      <a16:colId xmlns:a16="http://schemas.microsoft.com/office/drawing/2014/main" xmlns="" val="3845815466"/>
                    </a:ext>
                  </a:extLst>
                </a:gridCol>
                <a:gridCol w="907708">
                  <a:extLst>
                    <a:ext uri="{9D8B030D-6E8A-4147-A177-3AD203B41FA5}">
                      <a16:colId xmlns:a16="http://schemas.microsoft.com/office/drawing/2014/main" xmlns="" val="199915336"/>
                    </a:ext>
                  </a:extLst>
                </a:gridCol>
                <a:gridCol w="1164864">
                  <a:extLst>
                    <a:ext uri="{9D8B030D-6E8A-4147-A177-3AD203B41FA5}">
                      <a16:colId xmlns:a16="http://schemas.microsoft.com/office/drawing/2014/main" xmlns="" val="1792810899"/>
                    </a:ext>
                  </a:extLst>
                </a:gridCol>
              </a:tblGrid>
              <a:tr h="709077">
                <a:tc>
                  <a:txBody>
                    <a:bodyPr/>
                    <a:lstStyle/>
                    <a:p>
                      <a:pPr>
                        <a:lnSpc>
                          <a:spcPct val="115000"/>
                        </a:lnSpc>
                      </a:pPr>
                      <a:endParaRPr lang="en-IE" sz="1600" dirty="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gridSpan="4">
                  <a:txBody>
                    <a:bodyPr/>
                    <a:lstStyle/>
                    <a:p>
                      <a:pPr algn="ctr">
                        <a:lnSpc>
                          <a:spcPct val="150000"/>
                        </a:lnSpc>
                        <a:spcAft>
                          <a:spcPts val="0"/>
                        </a:spcAft>
                      </a:pPr>
                      <a:r>
                        <a:rPr lang="en-IE" sz="1600" dirty="0">
                          <a:effectLst/>
                          <a:latin typeface="Calibri" panose="020F0502020204030204" pitchFamily="34" charset="0"/>
                        </a:rPr>
                        <a:t>Average Number of Hours Per Day</a:t>
                      </a:r>
                    </a:p>
                    <a:p>
                      <a:pPr marL="0" marR="0" lvl="0" indent="0" algn="ctr" defTabSz="914400" rtl="0" eaLnBrk="1" fontAlgn="auto" latinLnBrk="0" hangingPunct="1">
                        <a:lnSpc>
                          <a:spcPct val="150000"/>
                        </a:lnSpc>
                        <a:spcBef>
                          <a:spcPts val="0"/>
                        </a:spcBef>
                        <a:spcAft>
                          <a:spcPts val="0"/>
                        </a:spcAft>
                        <a:buClrTx/>
                        <a:buSzTx/>
                        <a:buFontTx/>
                        <a:buNone/>
                        <a:tabLst/>
                        <a:defRPr/>
                      </a:pPr>
                      <a:r>
                        <a:rPr lang="en-IE" sz="1600" dirty="0">
                          <a:effectLst/>
                          <a:latin typeface="Calibri" panose="020F0502020204030204" pitchFamily="34" charset="0"/>
                        </a:rPr>
                        <a:t>(2016 Championship: </a:t>
                      </a:r>
                      <a:r>
                        <a:rPr lang="en-IE" sz="1600" baseline="0" dirty="0">
                          <a:effectLst/>
                          <a:latin typeface="Calibri" panose="020F0502020204030204" pitchFamily="34" charset="0"/>
                        </a:rPr>
                        <a:t>late May/June)</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hMerge="1">
                  <a:txBody>
                    <a:bodyPr/>
                    <a:lstStyle/>
                    <a:p>
                      <a:endParaRPr lang="en-IE"/>
                    </a:p>
                  </a:txBody>
                  <a:tcPr/>
                </a:tc>
                <a:tc hMerge="1">
                  <a:txBody>
                    <a:bodyPr/>
                    <a:lstStyle/>
                    <a:p>
                      <a:endParaRPr lang="en-IE"/>
                    </a:p>
                  </a:txBody>
                  <a:tcPr/>
                </a:tc>
                <a:tc hMerge="1">
                  <a:txBody>
                    <a:bodyPr/>
                    <a:lstStyle/>
                    <a:p>
                      <a:endParaRPr lang="en-IE"/>
                    </a:p>
                  </a:txBody>
                  <a:tcPr/>
                </a:tc>
                <a:tc>
                  <a:txBody>
                    <a:bodyPr/>
                    <a:lstStyle/>
                    <a:p>
                      <a:pPr>
                        <a:lnSpc>
                          <a:spcPct val="115000"/>
                        </a:lnSpc>
                      </a:pPr>
                      <a:endParaRPr lang="en-IE" sz="1600">
                        <a:effectLst/>
                        <a:latin typeface="Calibri" panose="020F0502020204030204" pitchFamily="34" charset="0"/>
                      </a:endParaRPr>
                    </a:p>
                  </a:txBody>
                  <a:tcPr marL="62912" marR="62912" marT="0" marB="0" anchor="b"/>
                </a:tc>
                <a:extLst>
                  <a:ext uri="{0D108BD9-81ED-4DB2-BD59-A6C34878D82A}">
                    <a16:rowId xmlns:a16="http://schemas.microsoft.com/office/drawing/2014/main" xmlns="" val="3624732392"/>
                  </a:ext>
                </a:extLst>
              </a:tr>
              <a:tr h="716977">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Trained (%)</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Training</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Travel</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Gear/Food Preparation</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Total</a:t>
                      </a:r>
                    </a:p>
                    <a:p>
                      <a:pPr algn="ctr">
                        <a:lnSpc>
                          <a:spcPct val="150000"/>
                        </a:lnSpc>
                        <a:spcAft>
                          <a:spcPts val="0"/>
                        </a:spcAft>
                      </a:pPr>
                      <a:r>
                        <a:rPr lang="en-IE" sz="1600">
                          <a:effectLst/>
                          <a:latin typeface="Calibri" panose="020F0502020204030204" pitchFamily="34" charset="0"/>
                        </a:rPr>
                        <a:t>(Hours) </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Proportion of Day (%)</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1278098494"/>
                  </a:ext>
                </a:extLst>
              </a:tr>
              <a:tr h="358489">
                <a:tc>
                  <a:txBody>
                    <a:bodyPr/>
                    <a:lstStyle/>
                    <a:p>
                      <a:pPr>
                        <a:lnSpc>
                          <a:spcPct val="150000"/>
                        </a:lnSpc>
                        <a:spcAft>
                          <a:spcPts val="0"/>
                        </a:spcAft>
                      </a:pPr>
                      <a:r>
                        <a:rPr lang="en-IE" sz="1600" dirty="0">
                          <a:effectLst/>
                          <a:latin typeface="Calibri" panose="020F0502020204030204" pitchFamily="34" charset="0"/>
                        </a:rPr>
                        <a:t>Field-Based:</a:t>
                      </a:r>
                      <a:r>
                        <a:rPr lang="en-IE" sz="1600" baseline="0" dirty="0">
                          <a:effectLst/>
                          <a:latin typeface="Calibri" panose="020F0502020204030204" pitchFamily="34" charset="0"/>
                        </a:rPr>
                        <a:t>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extLst>
                  <a:ext uri="{0D108BD9-81ED-4DB2-BD59-A6C34878D82A}">
                    <a16:rowId xmlns:a16="http://schemas.microsoft.com/office/drawing/2014/main" xmlns="" val="3402710767"/>
                  </a:ext>
                </a:extLst>
              </a:tr>
              <a:tr h="358489">
                <a:tc>
                  <a:txBody>
                    <a:bodyPr/>
                    <a:lstStyle/>
                    <a:p>
                      <a:pPr>
                        <a:lnSpc>
                          <a:spcPct val="150000"/>
                        </a:lnSpc>
                        <a:spcAft>
                          <a:spcPts val="0"/>
                        </a:spcAft>
                      </a:pPr>
                      <a:r>
                        <a:rPr lang="en-IE" sz="1600">
                          <a:effectLst/>
                          <a:latin typeface="Calibri" panose="020F0502020204030204" pitchFamily="34" charset="0"/>
                        </a:rPr>
                        <a:t> -   All Players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100%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6.1</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25.2%</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3489995146"/>
                  </a:ext>
                </a:extLst>
              </a:tr>
              <a:tr h="358489">
                <a:tc>
                  <a:txBody>
                    <a:bodyPr/>
                    <a:lstStyle/>
                    <a:p>
                      <a:pPr>
                        <a:lnSpc>
                          <a:spcPct val="150000"/>
                        </a:lnSpc>
                        <a:spcAft>
                          <a:spcPts val="0"/>
                        </a:spcAft>
                      </a:pPr>
                      <a:r>
                        <a:rPr lang="en-IE" sz="1600">
                          <a:effectLst/>
                          <a:latin typeface="Calibri" panose="020F0502020204030204" pitchFamily="34" charset="0"/>
                        </a:rPr>
                        <a:t> -   Resident Within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100%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1.8</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5.8</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24.3%</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343026014"/>
                  </a:ext>
                </a:extLst>
              </a:tr>
              <a:tr h="358489">
                <a:tc>
                  <a:txBody>
                    <a:bodyPr/>
                    <a:lstStyle/>
                    <a:p>
                      <a:pPr>
                        <a:lnSpc>
                          <a:spcPct val="150000"/>
                        </a:lnSpc>
                        <a:spcAft>
                          <a:spcPts val="0"/>
                        </a:spcAft>
                      </a:pPr>
                      <a:r>
                        <a:rPr lang="en-IE" sz="1600">
                          <a:effectLst/>
                          <a:latin typeface="Calibri" panose="020F0502020204030204" pitchFamily="34" charset="0"/>
                        </a:rPr>
                        <a:t> -   Resident Outside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100%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3.0</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1.0</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6.7</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27.9%</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4154753039"/>
                  </a:ext>
                </a:extLst>
              </a:tr>
              <a:tr h="279239">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extLst>
                  <a:ext uri="{0D108BD9-81ED-4DB2-BD59-A6C34878D82A}">
                    <a16:rowId xmlns:a16="http://schemas.microsoft.com/office/drawing/2014/main" xmlns="" val="2127639810"/>
                  </a:ext>
                </a:extLst>
              </a:tr>
              <a:tr h="358489">
                <a:tc>
                  <a:txBody>
                    <a:bodyPr/>
                    <a:lstStyle/>
                    <a:p>
                      <a:pPr>
                        <a:lnSpc>
                          <a:spcPct val="150000"/>
                        </a:lnSpc>
                        <a:spcAft>
                          <a:spcPts val="0"/>
                        </a:spcAft>
                      </a:pPr>
                      <a:r>
                        <a:rPr lang="en-IE" sz="1600" dirty="0">
                          <a:effectLst/>
                          <a:latin typeface="Calibri" panose="020F0502020204030204" pitchFamily="34" charset="0"/>
                        </a:rPr>
                        <a:t>Sports Conditioning (</a:t>
                      </a:r>
                      <a:r>
                        <a:rPr lang="en-IE" sz="1600" baseline="0" dirty="0">
                          <a:effectLst/>
                          <a:latin typeface="Calibri" panose="020F0502020204030204" pitchFamily="34" charset="0"/>
                        </a:rPr>
                        <a:t>M):</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extLst>
                  <a:ext uri="{0D108BD9-81ED-4DB2-BD59-A6C34878D82A}">
                    <a16:rowId xmlns:a16="http://schemas.microsoft.com/office/drawing/2014/main" xmlns="" val="1104402755"/>
                  </a:ext>
                </a:extLst>
              </a:tr>
              <a:tr h="358489">
                <a:tc>
                  <a:txBody>
                    <a:bodyPr/>
                    <a:lstStyle/>
                    <a:p>
                      <a:pPr>
                        <a:lnSpc>
                          <a:spcPct val="150000"/>
                        </a:lnSpc>
                        <a:spcAft>
                          <a:spcPts val="0"/>
                        </a:spcAft>
                      </a:pPr>
                      <a:r>
                        <a:rPr lang="en-IE" sz="1600">
                          <a:effectLst/>
                          <a:latin typeface="Calibri" panose="020F0502020204030204" pitchFamily="34" charset="0"/>
                        </a:rPr>
                        <a:t> -   All Players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91.6%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1.8</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1.1</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4.6</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0" dirty="0">
                          <a:effectLst/>
                          <a:latin typeface="Calibri" panose="020F0502020204030204" pitchFamily="34" charset="0"/>
                        </a:rPr>
                        <a:t>19.0%</a:t>
                      </a:r>
                      <a:endParaRPr lang="en-IE"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4039683424"/>
                  </a:ext>
                </a:extLst>
              </a:tr>
              <a:tr h="358489">
                <a:tc>
                  <a:txBody>
                    <a:bodyPr/>
                    <a:lstStyle/>
                    <a:p>
                      <a:pPr>
                        <a:lnSpc>
                          <a:spcPct val="150000"/>
                        </a:lnSpc>
                        <a:spcAft>
                          <a:spcPts val="0"/>
                        </a:spcAft>
                      </a:pPr>
                      <a:r>
                        <a:rPr lang="en-IE" sz="1600">
                          <a:effectLst/>
                          <a:latin typeface="Calibri" panose="020F0502020204030204" pitchFamily="34" charset="0"/>
                        </a:rPr>
                        <a:t> -   Resident Within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91.2%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1.7</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4.4</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18.4%</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2664253115"/>
                  </a:ext>
                </a:extLst>
              </a:tr>
              <a:tr h="358489">
                <a:tc>
                  <a:txBody>
                    <a:bodyPr/>
                    <a:lstStyle/>
                    <a:p>
                      <a:pPr>
                        <a:lnSpc>
                          <a:spcPct val="150000"/>
                        </a:lnSpc>
                        <a:spcAft>
                          <a:spcPts val="0"/>
                        </a:spcAft>
                      </a:pPr>
                      <a:r>
                        <a:rPr lang="en-IE" sz="1600">
                          <a:effectLst/>
                          <a:latin typeface="Calibri" panose="020F0502020204030204" pitchFamily="34" charset="0"/>
                        </a:rPr>
                        <a:t> -   Resident Outside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92.7%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1.6</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2.4</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5.0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20.9%</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1737672880"/>
                  </a:ext>
                </a:extLst>
              </a:tr>
              <a:tr h="279239">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extLst>
                  <a:ext uri="{0D108BD9-81ED-4DB2-BD59-A6C34878D82A}">
                    <a16:rowId xmlns:a16="http://schemas.microsoft.com/office/drawing/2014/main" xmlns="" val="1818984330"/>
                  </a:ext>
                </a:extLst>
              </a:tr>
              <a:tr h="424765">
                <a:tc>
                  <a:txBody>
                    <a:bodyPr/>
                    <a:lstStyle/>
                    <a:p>
                      <a:pPr>
                        <a:lnSpc>
                          <a:spcPct val="150000"/>
                        </a:lnSpc>
                        <a:spcAft>
                          <a:spcPts val="0"/>
                        </a:spcAft>
                      </a:pPr>
                      <a:r>
                        <a:rPr lang="en-IE" sz="1600" dirty="0">
                          <a:effectLst/>
                          <a:latin typeface="Calibri" panose="020F0502020204030204" pitchFamily="34" charset="0"/>
                        </a:rPr>
                        <a:t>Sports Conditioning</a:t>
                      </a:r>
                      <a:r>
                        <a:rPr lang="en-IE" sz="1600" baseline="0" dirty="0">
                          <a:effectLst/>
                          <a:latin typeface="Calibri" panose="020F0502020204030204" pitchFamily="34" charset="0"/>
                        </a:rPr>
                        <a:t> (</a:t>
                      </a:r>
                      <a:r>
                        <a:rPr lang="en-IE" sz="1600" dirty="0">
                          <a:effectLst/>
                          <a:latin typeface="Calibri" panose="020F0502020204030204" pitchFamily="34" charset="0"/>
                        </a:rPr>
                        <a:t>NM):</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tc>
                  <a:txBody>
                    <a:bodyPr/>
                    <a:lstStyle/>
                    <a:p>
                      <a:pPr>
                        <a:lnSpc>
                          <a:spcPct val="115000"/>
                        </a:lnSpc>
                      </a:pPr>
                      <a:endParaRPr lang="en-IE" sz="1600" dirty="0">
                        <a:effectLst/>
                        <a:latin typeface="Calibri" panose="020F0502020204030204" pitchFamily="34" charset="0"/>
                      </a:endParaRPr>
                    </a:p>
                  </a:txBody>
                  <a:tcPr marL="62912" marR="62912" marT="0" marB="0" anchor="b"/>
                </a:tc>
                <a:extLst>
                  <a:ext uri="{0D108BD9-81ED-4DB2-BD59-A6C34878D82A}">
                    <a16:rowId xmlns:a16="http://schemas.microsoft.com/office/drawing/2014/main" xmlns="" val="321057309"/>
                  </a:ext>
                </a:extLst>
              </a:tr>
              <a:tr h="358489">
                <a:tc>
                  <a:txBody>
                    <a:bodyPr/>
                    <a:lstStyle/>
                    <a:p>
                      <a:pPr>
                        <a:lnSpc>
                          <a:spcPct val="150000"/>
                        </a:lnSpc>
                        <a:spcAft>
                          <a:spcPts val="0"/>
                        </a:spcAft>
                      </a:pPr>
                      <a:r>
                        <a:rPr lang="en-IE" sz="1600">
                          <a:effectLst/>
                          <a:latin typeface="Calibri" panose="020F0502020204030204" pitchFamily="34" charset="0"/>
                        </a:rPr>
                        <a:t> -   All Players</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95.3%</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1.8</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1" dirty="0">
                          <a:effectLst/>
                          <a:latin typeface="Calibri" panose="020F0502020204030204" pitchFamily="34" charset="0"/>
                        </a:rPr>
                        <a:t>5.0</a:t>
                      </a:r>
                      <a:endParaRPr lang="en-IE"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b="0" dirty="0">
                          <a:effectLst/>
                          <a:latin typeface="Calibri" panose="020F0502020204030204" pitchFamily="34" charset="0"/>
                        </a:rPr>
                        <a:t>20.8%</a:t>
                      </a:r>
                      <a:endParaRPr lang="en-IE"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3752019444"/>
                  </a:ext>
                </a:extLst>
              </a:tr>
              <a:tr h="358489">
                <a:tc>
                  <a:txBody>
                    <a:bodyPr/>
                    <a:lstStyle/>
                    <a:p>
                      <a:pPr>
                        <a:lnSpc>
                          <a:spcPct val="150000"/>
                        </a:lnSpc>
                        <a:spcAft>
                          <a:spcPts val="0"/>
                        </a:spcAft>
                      </a:pPr>
                      <a:r>
                        <a:rPr lang="en-IE" sz="1600">
                          <a:effectLst/>
                          <a:latin typeface="Calibri" panose="020F0502020204030204" pitchFamily="34" charset="0"/>
                        </a:rPr>
                        <a:t> -   Resident Within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94.7%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2.0</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1.7</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4.9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20.2%</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1673569887"/>
                  </a:ext>
                </a:extLst>
              </a:tr>
              <a:tr h="358489">
                <a:tc>
                  <a:txBody>
                    <a:bodyPr/>
                    <a:lstStyle/>
                    <a:p>
                      <a:pPr>
                        <a:lnSpc>
                          <a:spcPct val="150000"/>
                        </a:lnSpc>
                        <a:spcAft>
                          <a:spcPts val="0"/>
                        </a:spcAft>
                      </a:pPr>
                      <a:r>
                        <a:rPr lang="en-IE" sz="1600">
                          <a:effectLst/>
                          <a:latin typeface="Calibri" panose="020F0502020204030204" pitchFamily="34" charset="0"/>
                        </a:rPr>
                        <a:t> -   Resident Outside County</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97.2%</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1.9</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2.4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1.1</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a:effectLst/>
                          <a:latin typeface="Calibri" panose="020F0502020204030204" pitchFamily="34" charset="0"/>
                        </a:rPr>
                        <a:t>5.4</a:t>
                      </a:r>
                      <a:endParaRPr lang="en-IE" sz="160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tc>
                  <a:txBody>
                    <a:bodyPr/>
                    <a:lstStyle/>
                    <a:p>
                      <a:pPr algn="ctr">
                        <a:lnSpc>
                          <a:spcPct val="150000"/>
                        </a:lnSpc>
                        <a:spcAft>
                          <a:spcPts val="0"/>
                        </a:spcAft>
                      </a:pPr>
                      <a:r>
                        <a:rPr lang="en-IE" sz="1600" dirty="0">
                          <a:effectLst/>
                          <a:latin typeface="Calibri" panose="020F0502020204030204" pitchFamily="34" charset="0"/>
                        </a:rPr>
                        <a:t>22.5%</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912" marR="62912" marT="0" marB="0" anchor="b"/>
                </a:tc>
                <a:extLst>
                  <a:ext uri="{0D108BD9-81ED-4DB2-BD59-A6C34878D82A}">
                    <a16:rowId xmlns:a16="http://schemas.microsoft.com/office/drawing/2014/main" xmlns="" val="4044232760"/>
                  </a:ext>
                </a:extLst>
              </a:tr>
            </a:tbl>
          </a:graphicData>
        </a:graphic>
      </p:graphicFrame>
    </p:spTree>
    <p:extLst>
      <p:ext uri="{BB962C8B-B14F-4D97-AF65-F5344CB8AC3E}">
        <p14:creationId xmlns:p14="http://schemas.microsoft.com/office/powerpoint/2010/main" val="360561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81168014"/>
              </p:ext>
            </p:extLst>
          </p:nvPr>
        </p:nvGraphicFramePr>
        <p:xfrm>
          <a:off x="320839" y="745128"/>
          <a:ext cx="8614611" cy="2438401"/>
        </p:xfrm>
        <a:graphic>
          <a:graphicData uri="http://schemas.openxmlformats.org/drawingml/2006/table">
            <a:tbl>
              <a:tblPr firstRow="1" firstCol="1" bandRow="1">
                <a:tableStyleId>{5C22544A-7EE6-4342-B048-85BDC9FD1C3A}</a:tableStyleId>
              </a:tblPr>
              <a:tblGrid>
                <a:gridCol w="4363456">
                  <a:extLst>
                    <a:ext uri="{9D8B030D-6E8A-4147-A177-3AD203B41FA5}">
                      <a16:colId xmlns:a16="http://schemas.microsoft.com/office/drawing/2014/main" xmlns="" val="4235425608"/>
                    </a:ext>
                  </a:extLst>
                </a:gridCol>
                <a:gridCol w="4251155">
                  <a:extLst>
                    <a:ext uri="{9D8B030D-6E8A-4147-A177-3AD203B41FA5}">
                      <a16:colId xmlns:a16="http://schemas.microsoft.com/office/drawing/2014/main" xmlns="" val="1588678685"/>
                    </a:ext>
                  </a:extLst>
                </a:gridCol>
              </a:tblGrid>
              <a:tr h="1087149">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E" sz="1800" b="1" dirty="0">
                          <a:effectLst/>
                          <a:latin typeface="Calibri" panose="020F0502020204030204" pitchFamily="34" charset="0"/>
                          <a:ea typeface="Calibri" panose="020F0502020204030204" pitchFamily="34" charset="0"/>
                          <a:cs typeface="Times New Roman" panose="02020603050405020304" pitchFamily="18" charset="0"/>
                        </a:rPr>
                        <a:t>Field-based</a:t>
                      </a:r>
                      <a:r>
                        <a:rPr lang="en-IE" sz="1800" b="1" baseline="0" dirty="0">
                          <a:effectLst/>
                          <a:latin typeface="Calibri" panose="020F0502020204030204" pitchFamily="34" charset="0"/>
                          <a:ea typeface="Calibri" panose="020F0502020204030204" pitchFamily="34" charset="0"/>
                          <a:cs typeface="Times New Roman" panose="02020603050405020304" pitchFamily="18" charset="0"/>
                        </a:rPr>
                        <a:t> and Sports Conditioning</a:t>
                      </a:r>
                    </a:p>
                    <a:p>
                      <a:pPr marL="0" marR="0" lvl="0" indent="0" algn="l" defTabSz="914400" rtl="0" eaLnBrk="1" fontAlgn="auto" latinLnBrk="0" hangingPunct="1">
                        <a:lnSpc>
                          <a:spcPct val="115000"/>
                        </a:lnSpc>
                        <a:spcBef>
                          <a:spcPts val="0"/>
                        </a:spcBef>
                        <a:spcAft>
                          <a:spcPts val="0"/>
                        </a:spcAft>
                        <a:buClrTx/>
                        <a:buSzTx/>
                        <a:buFontTx/>
                        <a:buNone/>
                        <a:tabLst/>
                        <a:defRPr/>
                      </a:pPr>
                      <a:r>
                        <a:rPr lang="en-IE" sz="1800" b="1" baseline="0" dirty="0">
                          <a:effectLst/>
                          <a:latin typeface="Calibri" panose="020F0502020204030204" pitchFamily="34" charset="0"/>
                          <a:ea typeface="Calibri" panose="020F0502020204030204" pitchFamily="34" charset="0"/>
                          <a:cs typeface="Times New Roman" panose="02020603050405020304" pitchFamily="18" charset="0"/>
                        </a:rPr>
                        <a:t>Training Sessions</a:t>
                      </a:r>
                      <a:r>
                        <a:rPr lang="en-IE" sz="1800" b="1" baseline="0" dirty="0">
                          <a:effectLst/>
                          <a:latin typeface="Calibri" panose="020F0502020204030204" pitchFamily="34" charset="0"/>
                          <a:ea typeface="+mn-ea"/>
                          <a:cs typeface="+mn-cs"/>
                        </a:rPr>
                        <a:t>: </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Average Number Per Week</a:t>
                      </a:r>
                    </a:p>
                    <a:p>
                      <a:pPr algn="ctr">
                        <a:lnSpc>
                          <a:spcPct val="150000"/>
                        </a:lnSpc>
                        <a:spcAft>
                          <a:spcPts val="0"/>
                        </a:spcAft>
                      </a:pPr>
                      <a:r>
                        <a:rPr lang="en-IE" sz="1800" dirty="0">
                          <a:effectLst/>
                          <a:latin typeface="Calibri" panose="020F0502020204030204" pitchFamily="34" charset="0"/>
                        </a:rPr>
                        <a:t>(Monday – Sunday)</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240712352"/>
                  </a:ext>
                </a:extLst>
              </a:tr>
              <a:tr h="645399">
                <a:tc>
                  <a:txBody>
                    <a:bodyPr/>
                    <a:lstStyle/>
                    <a:p>
                      <a:pPr>
                        <a:lnSpc>
                          <a:spcPct val="150000"/>
                        </a:lnSpc>
                        <a:spcAft>
                          <a:spcPts val="0"/>
                        </a:spcAft>
                      </a:pPr>
                      <a:r>
                        <a:rPr lang="en-IE" sz="1800" dirty="0">
                          <a:effectLst/>
                          <a:latin typeface="Calibri" panose="020F0502020204030204" pitchFamily="34" charset="0"/>
                        </a:rPr>
                        <a:t>Match Week</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3.9</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3513712261"/>
                  </a:ext>
                </a:extLst>
              </a:tr>
              <a:tr h="705853">
                <a:tc>
                  <a:txBody>
                    <a:bodyPr/>
                    <a:lstStyle/>
                    <a:p>
                      <a:pPr>
                        <a:lnSpc>
                          <a:spcPct val="150000"/>
                        </a:lnSpc>
                        <a:spcAft>
                          <a:spcPts val="0"/>
                        </a:spcAft>
                      </a:pPr>
                      <a:r>
                        <a:rPr lang="en-IE" sz="1800" dirty="0">
                          <a:effectLst/>
                          <a:latin typeface="Calibri" panose="020F0502020204030204" pitchFamily="34" charset="0"/>
                        </a:rPr>
                        <a:t>Non-Match Week</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rPr>
                        <a:t>4.9</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5586417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962372708"/>
              </p:ext>
            </p:extLst>
          </p:nvPr>
        </p:nvGraphicFramePr>
        <p:xfrm>
          <a:off x="320839" y="3890486"/>
          <a:ext cx="8614612" cy="2618731"/>
        </p:xfrm>
        <a:graphic>
          <a:graphicData uri="http://schemas.openxmlformats.org/drawingml/2006/table">
            <a:tbl>
              <a:tblPr firstRow="1" firstCol="1" bandRow="1">
                <a:tableStyleId>{5C22544A-7EE6-4342-B048-85BDC9FD1C3A}</a:tableStyleId>
              </a:tblPr>
              <a:tblGrid>
                <a:gridCol w="4090741">
                  <a:extLst>
                    <a:ext uri="{9D8B030D-6E8A-4147-A177-3AD203B41FA5}">
                      <a16:colId xmlns:a16="http://schemas.microsoft.com/office/drawing/2014/main" xmlns="" val="3125026251"/>
                    </a:ext>
                  </a:extLst>
                </a:gridCol>
                <a:gridCol w="1331495">
                  <a:extLst>
                    <a:ext uri="{9D8B030D-6E8A-4147-A177-3AD203B41FA5}">
                      <a16:colId xmlns:a16="http://schemas.microsoft.com/office/drawing/2014/main" xmlns="" val="1177633801"/>
                    </a:ext>
                  </a:extLst>
                </a:gridCol>
                <a:gridCol w="3192376">
                  <a:extLst>
                    <a:ext uri="{9D8B030D-6E8A-4147-A177-3AD203B41FA5}">
                      <a16:colId xmlns:a16="http://schemas.microsoft.com/office/drawing/2014/main" xmlns="" val="680155293"/>
                    </a:ext>
                  </a:extLst>
                </a:gridCol>
              </a:tblGrid>
              <a:tr h="994611">
                <a:tc>
                  <a:txBody>
                    <a:bodyPr/>
                    <a:lstStyle/>
                    <a:p>
                      <a:pPr>
                        <a:lnSpc>
                          <a:spcPct val="150000"/>
                        </a:lnSpc>
                        <a:spcAft>
                          <a:spcPts val="0"/>
                        </a:spcAft>
                      </a:pPr>
                      <a:r>
                        <a:rPr lang="en-IE" sz="1800" dirty="0">
                          <a:effectLst/>
                          <a:latin typeface="Calibri" panose="020F0502020204030204" pitchFamily="34" charset="0"/>
                        </a:rPr>
                        <a:t> </a:t>
                      </a:r>
                      <a:r>
                        <a:rPr lang="en-IE" sz="1800" b="1" dirty="0">
                          <a:effectLst/>
                          <a:latin typeface="Calibri" panose="020F0502020204030204" pitchFamily="34" charset="0"/>
                        </a:rPr>
                        <a:t>Individually Instigated Training</a:t>
                      </a:r>
                      <a:r>
                        <a:rPr lang="en-IE" sz="1800" b="1" baseline="0" dirty="0">
                          <a:effectLst/>
                          <a:latin typeface="Calibri" panose="020F0502020204030204" pitchFamily="34" charset="0"/>
                        </a:rPr>
                        <a:t> Sessions: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Trained (%)</a:t>
                      </a:r>
                    </a:p>
                  </a:txBody>
                  <a:tcPr marL="68580" marR="68580" marT="0" marB="0" anchor="b"/>
                </a:tc>
                <a:tc>
                  <a:txBody>
                    <a:bodyPr/>
                    <a:lstStyle/>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Average Number</a:t>
                      </a:r>
                      <a:r>
                        <a:rPr lang="en-IE" sz="1800" b="1" baseline="0" dirty="0">
                          <a:effectLst/>
                          <a:latin typeface="Calibri" panose="020F0502020204030204" pitchFamily="34" charset="0"/>
                          <a:ea typeface="Calibri" panose="020F0502020204030204" pitchFamily="34" charset="0"/>
                          <a:cs typeface="Times New Roman" panose="02020603050405020304" pitchFamily="18" charset="0"/>
                        </a:rPr>
                        <a:t> </a:t>
                      </a:r>
                      <a:r>
                        <a:rPr lang="en-IE" sz="1800" b="1" dirty="0">
                          <a:effectLst/>
                          <a:latin typeface="Calibri" panose="020F0502020204030204" pitchFamily="34" charset="0"/>
                          <a:ea typeface="Calibri" panose="020F0502020204030204" pitchFamily="34" charset="0"/>
                          <a:cs typeface="Times New Roman" panose="02020603050405020304" pitchFamily="18" charset="0"/>
                        </a:rPr>
                        <a:t>Per Week</a:t>
                      </a:r>
                    </a:p>
                    <a:p>
                      <a:pPr algn="ctr">
                        <a:lnSpc>
                          <a:spcPct val="150000"/>
                        </a:lnSpc>
                        <a:spcAft>
                          <a:spcPts val="0"/>
                        </a:spcAft>
                      </a:pPr>
                      <a:r>
                        <a:rPr lang="en-IE" sz="1800" b="1" dirty="0">
                          <a:effectLst/>
                          <a:latin typeface="Calibri" panose="020F0502020204030204" pitchFamily="34" charset="0"/>
                          <a:ea typeface="Calibri" panose="020F0502020204030204" pitchFamily="34" charset="0"/>
                          <a:cs typeface="Times New Roman" panose="02020603050405020304" pitchFamily="18" charset="0"/>
                        </a:rPr>
                        <a:t>(Monday –</a:t>
                      </a:r>
                      <a:r>
                        <a:rPr lang="en-IE" sz="1800" b="1" baseline="0" dirty="0">
                          <a:effectLst/>
                          <a:latin typeface="Calibri" panose="020F0502020204030204" pitchFamily="34" charset="0"/>
                          <a:ea typeface="Calibri" panose="020F0502020204030204" pitchFamily="34" charset="0"/>
                          <a:cs typeface="Times New Roman" panose="02020603050405020304" pitchFamily="18" charset="0"/>
                        </a:rPr>
                        <a:t> Sunday)</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91775230"/>
                  </a:ext>
                </a:extLst>
              </a:tr>
              <a:tr h="812060">
                <a:tc>
                  <a:txBody>
                    <a:bodyPr/>
                    <a:lstStyle/>
                    <a:p>
                      <a:pPr>
                        <a:lnSpc>
                          <a:spcPct val="150000"/>
                        </a:lnSpc>
                        <a:spcAft>
                          <a:spcPts val="0"/>
                        </a:spcAft>
                      </a:pPr>
                      <a:r>
                        <a:rPr lang="en-IE" sz="1800" dirty="0">
                          <a:effectLst/>
                          <a:latin typeface="Calibri" panose="020F0502020204030204" pitchFamily="34" charset="0"/>
                        </a:rPr>
                        <a:t>Match Week</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72.0%</a:t>
                      </a: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b"/>
                </a:tc>
                <a:extLst>
                  <a:ext uri="{0D108BD9-81ED-4DB2-BD59-A6C34878D82A}">
                    <a16:rowId xmlns:a16="http://schemas.microsoft.com/office/drawing/2014/main" xmlns="" val="2001592945"/>
                  </a:ext>
                </a:extLst>
              </a:tr>
              <a:tr h="812060">
                <a:tc>
                  <a:txBody>
                    <a:bodyPr/>
                    <a:lstStyle/>
                    <a:p>
                      <a:pPr>
                        <a:lnSpc>
                          <a:spcPct val="150000"/>
                        </a:lnSpc>
                        <a:spcAft>
                          <a:spcPts val="0"/>
                        </a:spcAft>
                      </a:pPr>
                      <a:r>
                        <a:rPr lang="en-IE" sz="1800">
                          <a:effectLst/>
                          <a:latin typeface="Calibri" panose="020F0502020204030204" pitchFamily="34" charset="0"/>
                        </a:rPr>
                        <a:t>Non-Match Week</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83.0%</a:t>
                      </a:r>
                    </a:p>
                  </a:txBody>
                  <a:tcPr marL="68580" marR="68580" marT="0" marB="0" anchor="b"/>
                </a:tc>
                <a:tc>
                  <a:txBody>
                    <a:bodyPr/>
                    <a:lstStyle/>
                    <a:p>
                      <a:pPr algn="ctr">
                        <a:lnSpc>
                          <a:spcPct val="150000"/>
                        </a:lnSpc>
                        <a:spcAft>
                          <a:spcPts val="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nchor="b"/>
                </a:tc>
                <a:extLst>
                  <a:ext uri="{0D108BD9-81ED-4DB2-BD59-A6C34878D82A}">
                    <a16:rowId xmlns:a16="http://schemas.microsoft.com/office/drawing/2014/main" xmlns="" val="3036182061"/>
                  </a:ext>
                </a:extLst>
              </a:tr>
            </a:tbl>
          </a:graphicData>
        </a:graphic>
      </p:graphicFrame>
    </p:spTree>
    <p:extLst>
      <p:ext uri="{BB962C8B-B14F-4D97-AF65-F5344CB8AC3E}">
        <p14:creationId xmlns:p14="http://schemas.microsoft.com/office/powerpoint/2010/main" val="1678081197"/>
      </p:ext>
    </p:extLst>
  </p:cSld>
  <p:clrMapOvr>
    <a:masterClrMapping/>
  </p:clrMapOvr>
</p:sld>
</file>

<file path=ppt/theme/theme1.xml><?xml version="1.0" encoding="utf-8"?>
<a:theme xmlns:a="http://schemas.openxmlformats.org/drawingml/2006/main" name="Right Path DEW_Final_01.02.2013_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design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design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design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design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design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design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design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design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design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design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design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41E71784C724D48957EB14AA763B273" ma:contentTypeVersion="0" ma:contentTypeDescription="Create a new document." ma:contentTypeScope="" ma:versionID="b84b230cf127bee754e9b158a8bbd2c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01AAB7-37EF-4424-8FC8-6EAB21CC5D55}">
  <ds:schemaRefs>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57D9EF6-FC3C-4B73-BB8A-2DB1945625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A4A4BB6-8353-47AF-85BB-8AC6914292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Right Path DEW_Final_01.02.2013_I</Template>
  <TotalTime>9930</TotalTime>
  <Words>4756</Words>
  <Application>Microsoft Office PowerPoint</Application>
  <PresentationFormat>On-screen Show (4:3)</PresentationFormat>
  <Paragraphs>994</Paragraphs>
  <Slides>47</Slides>
  <Notes>47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ＭＳ Ｐゴシック</vt:lpstr>
      <vt:lpstr>Arial</vt:lpstr>
      <vt:lpstr>Calibri</vt:lpstr>
      <vt:lpstr>Tahoma</vt:lpstr>
      <vt:lpstr>Times New Roman</vt:lpstr>
      <vt:lpstr>Wingdings</vt:lpstr>
      <vt:lpstr>Right Path DEW_Final_01.02.2013_I</vt:lpstr>
      <vt:lpstr>Playing Senior Inter-County Gaelic Games: Experiences, Realities and Consequences</vt:lpstr>
      <vt:lpstr>Outline </vt:lpstr>
      <vt:lpstr>Background</vt:lpstr>
      <vt:lpstr>Research Objectives</vt:lpstr>
      <vt:lpstr>Research Methodology</vt:lpstr>
      <vt:lpstr>PowerPoint Presentation</vt:lpstr>
      <vt:lpstr>Time</vt:lpstr>
      <vt:lpstr>PowerPoint Presentation</vt:lpstr>
      <vt:lpstr>PowerPoint Presentation</vt:lpstr>
      <vt:lpstr>PowerPoint Presentation</vt:lpstr>
      <vt:lpstr>Other Gaelic Team Involvement</vt:lpstr>
      <vt:lpstr>Multiple Team Involvement (%)</vt:lpstr>
      <vt:lpstr>Time Off</vt:lpstr>
      <vt:lpstr>Player Welfare Implications I:</vt:lpstr>
      <vt:lpstr>PowerPoint Presentation</vt:lpstr>
      <vt:lpstr>24-Hour Pitch-Based Training Day: 2016 Championship</vt:lpstr>
      <vt:lpstr>‘Other’</vt:lpstr>
      <vt:lpstr>Time Allocated to Personal Relationships, General Downtime</vt:lpstr>
      <vt:lpstr>Not Sustainable in Long-Run </vt:lpstr>
      <vt:lpstr>‘Sleep’</vt:lpstr>
      <vt:lpstr>Time Allocated to Sleep</vt:lpstr>
      <vt:lpstr>Sleep and Injury Rate</vt:lpstr>
      <vt:lpstr>Other Life Areas Players Would Like to Spend More Time On</vt:lpstr>
      <vt:lpstr>‘Professional Commitments’</vt:lpstr>
      <vt:lpstr>Players Aged Over 30</vt:lpstr>
      <vt:lpstr>Players Resident Outside of Home County</vt:lpstr>
      <vt:lpstr>Top Tier Footballers</vt:lpstr>
      <vt:lpstr>Main Reasons Players Ceased Playing at End of 2016 Season</vt:lpstr>
      <vt:lpstr>Player Welfare Implications II:</vt:lpstr>
      <vt:lpstr>PowerPoint Presentation</vt:lpstr>
      <vt:lpstr>Injury </vt:lpstr>
      <vt:lpstr>Well-Being I </vt:lpstr>
      <vt:lpstr>Well-Being II </vt:lpstr>
      <vt:lpstr>Player Welfare Implications III:</vt:lpstr>
      <vt:lpstr>PowerPoint Presentation</vt:lpstr>
      <vt:lpstr>PowerPoint Presentation</vt:lpstr>
      <vt:lpstr>PowerPoint Presentation</vt:lpstr>
      <vt:lpstr>PowerPoint Presentation</vt:lpstr>
      <vt:lpstr>PowerPoint Presentation</vt:lpstr>
      <vt:lpstr>Where to from here?</vt:lpstr>
      <vt:lpstr>‘Time Commitments’ Required of Players</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Activation in Ireland: Are we on the Right Path?</dc:title>
  <dc:creator>ekelly</dc:creator>
  <cp:lastModifiedBy>Paul Greene</cp:lastModifiedBy>
  <cp:revision>525</cp:revision>
  <cp:lastPrinted>2018-09-18T05:20:24Z</cp:lastPrinted>
  <dcterms:created xsi:type="dcterms:W3CDTF">2017-01-09T20:15:44Z</dcterms:created>
  <dcterms:modified xsi:type="dcterms:W3CDTF">2018-11-13T10:44:11Z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0x010100D41E71784C724D48957EB14AA763B273</vt:lpwstr>
  </property>
</Properties>
</file>