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4" r:id="rId4"/>
    <p:sldId id="259" r:id="rId5"/>
    <p:sldId id="273" r:id="rId6"/>
    <p:sldId id="261" r:id="rId7"/>
    <p:sldId id="268" r:id="rId8"/>
    <p:sldId id="262" r:id="rId9"/>
    <p:sldId id="265" r:id="rId10"/>
    <p:sldId id="271" r:id="rId11"/>
    <p:sldId id="264" r:id="rId1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107F18-6687-43A9-98F8-23DAE91E3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4DD8EFA-0C42-4FEE-99B4-8E99693523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CEED1A-659E-44EA-A251-DA384C783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F887-AB58-461E-BFB5-D2346F7DDDC4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B7B6BA-C1D2-4C9B-9B3C-BDBA3C4B0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BB240ED-2981-47F1-A97E-05CC6132E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FE2-5510-491C-8F66-2EE17DA7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253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54DB0D-75BF-4D43-9D3D-097863FD1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03F0F70-520E-4039-8954-E63DB48350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C918C07-AFE5-4193-A3F7-3016DF772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F887-AB58-461E-BFB5-D2346F7DDDC4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73ED67A-7A15-4D09-89FF-0D8836820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E332F7-1148-4EF3-A6DC-991713AEF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FE2-5510-491C-8F66-2EE17DA7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52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17BCD76-6B99-4E75-AE09-200395B2A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2920B68-5B13-4559-8CC4-E9F61034B0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37BE20-937E-41AE-B52E-3675D5F26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F887-AB58-461E-BFB5-D2346F7DDDC4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387A85-E98B-4B84-8C2B-3E29B4A16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E4E3E9-D3EB-4F3D-8591-93473C698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FE2-5510-491C-8F66-2EE17DA7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3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80427B-AA06-4F74-A682-478814C87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889E4C-49AD-49D2-9C13-89393078E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EBF7C01-D145-4BDD-A0CC-05DF24067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F887-AB58-461E-BFB5-D2346F7DDDC4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CB52DFB-170D-4C9C-8AE1-8E486A56D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3F10DB2-FCA8-47E8-8051-2E9E7C456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FE2-5510-491C-8F66-2EE17DA7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98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323CA7-D205-4E99-BC8C-864C4BBA2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74EBE30-6937-45F5-8601-F4B8BB0C6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BB13917-97E1-40DF-A0CB-319E87216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F887-AB58-461E-BFB5-D2346F7DDDC4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C0D614A-3B59-4C24-A346-A928CD5E8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0B0CC9-2F03-4E50-8CC0-15805C05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FE2-5510-491C-8F66-2EE17DA7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91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47E1D9-5112-44DE-B4D6-FA2B91A9F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1EEBAA-38CE-42D2-92EF-BFEDC704EA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0C498DA-B8A5-4176-8FA5-7269EE501B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A6BA8C6-FE4E-4C87-A687-D02E22569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F887-AB58-461E-BFB5-D2346F7DDDC4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42F31BD-F628-4111-9B23-E132B2AE6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805BE6-F589-401D-B627-D0FF49AB5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FE2-5510-491C-8F66-2EE17DA7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028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F17A87-3E3F-44BC-91F6-B33AFC077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E21BA7F-054C-4761-87E9-1A49F06AA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45C1FA8-6930-4EBF-8E0C-7CF0C9EEC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42437FC-D227-43F7-84BB-00DC6C6253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1587A48-E49E-4CF0-B033-FEBC1F16E1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ED4B99D-D7C4-450D-84B8-24CA08114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F887-AB58-461E-BFB5-D2346F7DDDC4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CAF45A4-57B0-4E30-BB17-3B180D59C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4B15DD0-99C7-4721-9968-3101EDE5E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FE2-5510-491C-8F66-2EE17DA7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2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674EC9-4C82-4928-83BD-B44667905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0CAE84B-E603-4028-905A-2CA1C363D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F887-AB58-461E-BFB5-D2346F7DDDC4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CBC6B69-1995-44D0-BCE8-0FF8F64B9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7095E6A-4468-44E4-BE91-A88399C01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FE2-5510-491C-8F66-2EE17DA7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6A73859-3D88-4506-8BAF-1D2A7764A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F887-AB58-461E-BFB5-D2346F7DDDC4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F26C7FD-0B35-425B-AB76-60318E900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AF9CF19-E1B3-4539-B59B-AB7BCD5FB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FE2-5510-491C-8F66-2EE17DA7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62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687C1F-29BD-4CB5-BBC2-098AB3FC9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8BDC9D-5FD1-47FC-9985-006D74981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37E2436-009E-4921-8300-D6EC5F74A7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A927AC3-4ADF-43C7-890D-F7651C76D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F887-AB58-461E-BFB5-D2346F7DDDC4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A5A7DBD-961D-4AA6-A996-10FC2BE34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374E7FA-B153-47C6-A935-B8F884726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FE2-5510-491C-8F66-2EE17DA7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32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5E4180-E02F-442F-A158-022705DE0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52AE589-4398-4F9A-A541-2EB8150795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9E9D0AD-694B-441F-9E9A-58F5FE8BF1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6A10E85-198A-4842-A8D6-D7C4A51EF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F887-AB58-461E-BFB5-D2346F7DDDC4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55FFEDC-3386-4086-9C3B-04D34B6AA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0288BE1-6F19-4E73-9814-4E46665DE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FE2-5510-491C-8F66-2EE17DA7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9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AB73AF3-1648-472D-BDA9-E56491947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54D30E1-FEAE-49F3-87F7-8CB0B5D2E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97E64A-0ECC-4B22-B13F-0E28DB5A2A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EF887-AB58-461E-BFB5-D2346F7DDDC4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8424F51-83E3-4751-AD5B-71EF929A24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16C4E9-D114-4DCA-91F3-C322D906F6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72FE2-5510-491C-8F66-2EE17DA7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75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30CC0A7-4BD6-43FD-9CA6-548B3E92E7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/>
              <a:t>Proposed Playing Rules for Experimentation </a:t>
            </a:r>
          </a:p>
          <a:p>
            <a:r>
              <a:rPr lang="en-US" b="1" dirty="0"/>
              <a:t>An </a:t>
            </a:r>
            <a:r>
              <a:rPr lang="en-US" b="1" dirty="0" err="1"/>
              <a:t>Coiste</a:t>
            </a:r>
            <a:r>
              <a:rPr lang="en-US" b="1" dirty="0"/>
              <a:t> </a:t>
            </a:r>
            <a:r>
              <a:rPr lang="en-US" b="1" dirty="0" err="1"/>
              <a:t>Bainistíochta</a:t>
            </a:r>
            <a:endParaRPr lang="en-US" b="1" dirty="0"/>
          </a:p>
          <a:p>
            <a:r>
              <a:rPr lang="en-US" sz="2000" b="1" dirty="0"/>
              <a:t>Friday 12</a:t>
            </a:r>
            <a:r>
              <a:rPr lang="en-US" sz="2000" b="1" baseline="30000" dirty="0"/>
              <a:t>th</a:t>
            </a:r>
            <a:r>
              <a:rPr lang="en-US" sz="2000" b="1" dirty="0"/>
              <a:t> October 2018</a:t>
            </a:r>
          </a:p>
          <a:p>
            <a:endParaRPr lang="en-US" b="1" dirty="0"/>
          </a:p>
          <a:p>
            <a:r>
              <a:rPr lang="en-US" b="1" dirty="0"/>
              <a:t>Pat Daly- </a:t>
            </a:r>
            <a:r>
              <a:rPr lang="en-US" sz="2000" b="1" dirty="0"/>
              <a:t>GAA Director of Games Development &amp; Research, Moderator of the Laws of International Rules Football &amp; Member of SCPR</a:t>
            </a:r>
          </a:p>
          <a:p>
            <a:r>
              <a:rPr lang="en-US" b="1" dirty="0"/>
              <a:t>Tracy Bunyan- </a:t>
            </a:r>
            <a:r>
              <a:rPr lang="en-US" sz="2000" b="1" dirty="0" err="1"/>
              <a:t>Runaí</a:t>
            </a:r>
            <a:r>
              <a:rPr lang="en-US" sz="2000" b="1" dirty="0"/>
              <a:t> SCPR</a:t>
            </a:r>
          </a:p>
          <a:p>
            <a:pPr algn="l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574F0C19-B42A-4DC9-BE2E-197907ED8D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798" y="1905000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758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F98ED85F-DCEE-4B50-802E-71A6E3E12B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C906C60-78B7-4DA1-B8E0-C9AC433690C1}"/>
              </a:ext>
            </a:extLst>
          </p:cNvPr>
          <p:cNvSpPr txBox="1"/>
          <p:nvPr/>
        </p:nvSpPr>
        <p:spPr>
          <a:xfrm>
            <a:off x="838200" y="6318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SCPR Playing Rules Proposals for Experimentation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81ADB8-150C-4902-9A10-D25CEBACB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Rationale: </a:t>
            </a:r>
            <a:r>
              <a:rPr lang="en-US" sz="2000" dirty="0"/>
              <a:t>(</a:t>
            </a:r>
            <a:r>
              <a:rPr lang="en-US" sz="2000" b="1" dirty="0"/>
              <a:t>Data compiled by Rob Carroll- </a:t>
            </a:r>
            <a:r>
              <a:rPr lang="en-US" sz="2000" b="1" dirty="0" err="1"/>
              <a:t>GaelicStats</a:t>
            </a:r>
            <a:r>
              <a:rPr lang="en-US" sz="2000" b="1" dirty="0"/>
              <a:t>)</a:t>
            </a:r>
            <a:endParaRPr lang="en-US" sz="2000" dirty="0"/>
          </a:p>
          <a:p>
            <a:r>
              <a:rPr lang="en-US" sz="2000" dirty="0"/>
              <a:t>Data from 2017, indicates a decline in Kick-Outs crossing the 45m line 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/>
            <a:endParaRPr lang="en-US" sz="24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C448FB10-D2FB-4F63-A652-49BF808903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721247"/>
              </p:ext>
            </p:extLst>
          </p:nvPr>
        </p:nvGraphicFramePr>
        <p:xfrm>
          <a:off x="838200" y="3262996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xmlns="" val="366649202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310677078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22285069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Distance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55975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45479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17312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6736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F98ED85F-DCEE-4B50-802E-71A6E3E12B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DAED868-E500-4EA1-BD56-7EE5808B2EF7}"/>
              </a:ext>
            </a:extLst>
          </p:cNvPr>
          <p:cNvSpPr txBox="1"/>
          <p:nvPr/>
        </p:nvSpPr>
        <p:spPr>
          <a:xfrm>
            <a:off x="838200" y="6318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SCPR Playing Rules Proposals for Experimentation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831762-5DA7-421B-BCE6-B729C9571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218" y="1593574"/>
            <a:ext cx="10515600" cy="494438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b="1" dirty="0"/>
              <a:t>Proposal 5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/>
              <a:t>Sin-Bin: </a:t>
            </a:r>
            <a:r>
              <a:rPr lang="en-US" sz="2000" dirty="0"/>
              <a:t>The Penalty on the day for a Black Card Infraction or two Yellow Card Infractions - an ordering off for ten minutes in a Sin Bin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/>
              <a:t>Aim: </a:t>
            </a:r>
            <a:r>
              <a:rPr lang="en-US" sz="2000" dirty="0"/>
              <a:t>To reduce the increase in cynical play/professional fouls and implement a penalty which encourages </a:t>
            </a:r>
            <a:r>
              <a:rPr lang="en-US" sz="2000" dirty="0" err="1"/>
              <a:t>behaviour</a:t>
            </a:r>
            <a:r>
              <a:rPr lang="en-US" sz="2000" dirty="0"/>
              <a:t> change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/>
              <a:t>Rationale: </a:t>
            </a:r>
            <a:r>
              <a:rPr lang="en-US" sz="2000" dirty="0"/>
              <a:t>(</a:t>
            </a:r>
            <a:r>
              <a:rPr lang="en-US" sz="2000" b="1" dirty="0"/>
              <a:t>Data compiled by Player, Club and Games Administration Department)</a:t>
            </a:r>
          </a:p>
          <a:p>
            <a:r>
              <a:rPr lang="en-US" sz="2000" dirty="0"/>
              <a:t>Current thinking is that the Black Card is having a positive impact but greater consistency is required</a:t>
            </a:r>
          </a:p>
          <a:p>
            <a:r>
              <a:rPr lang="en-US" sz="2000" dirty="0"/>
              <a:t>The introduction of the Sin-Bin would assist with </a:t>
            </a:r>
            <a:r>
              <a:rPr lang="en-US" sz="2000" dirty="0" err="1"/>
              <a:t>behaviour</a:t>
            </a:r>
            <a:r>
              <a:rPr lang="en-US" sz="2000" dirty="0"/>
              <a:t> change and discourage foul play</a:t>
            </a:r>
          </a:p>
          <a:p>
            <a:pPr marL="0"/>
            <a:endParaRPr lang="en-US" sz="2000" dirty="0"/>
          </a:p>
          <a:p>
            <a:pPr marL="0"/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E95C896E-1AFD-4CFE-8DE4-84FE23C80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844613"/>
              </p:ext>
            </p:extLst>
          </p:nvPr>
        </p:nvGraphicFramePr>
        <p:xfrm>
          <a:off x="1289878" y="4897922"/>
          <a:ext cx="8127999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xmlns="" val="399823498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29307625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17800103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Competition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of 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of Black Cards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3030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NFL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45245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All Ireland Senior Football Championship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01160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330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F98ED85F-DCEE-4B50-802E-71A6E3E12B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2754C15-2F23-4456-9460-239E1AF5AE73}"/>
              </a:ext>
            </a:extLst>
          </p:cNvPr>
          <p:cNvSpPr txBox="1"/>
          <p:nvPr/>
        </p:nvSpPr>
        <p:spPr>
          <a:xfrm>
            <a:off x="838200" y="6318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SCPR Playing Rules Proposals for Experimentation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BA055D2-4567-440D-AD15-40E50C1C3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6094"/>
            <a:ext cx="10515600" cy="4168775"/>
          </a:xfr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n-US" sz="2000" dirty="0"/>
              <a:t>David Hassan (</a:t>
            </a:r>
            <a:r>
              <a:rPr lang="en-US" sz="2000" dirty="0" err="1"/>
              <a:t>Doire</a:t>
            </a:r>
            <a:r>
              <a:rPr lang="en-US" sz="2000" dirty="0"/>
              <a:t>)- </a:t>
            </a:r>
            <a:r>
              <a:rPr lang="en-US" sz="2000" dirty="0" err="1"/>
              <a:t>Cathaoirleach</a:t>
            </a:r>
            <a:endParaRPr lang="en-US" sz="2000" dirty="0"/>
          </a:p>
          <a:p>
            <a:pPr algn="ctr"/>
            <a:r>
              <a:rPr lang="en-US" sz="2000" dirty="0"/>
              <a:t>Frank Murphy (</a:t>
            </a:r>
            <a:r>
              <a:rPr lang="en-US" sz="2000" dirty="0" err="1"/>
              <a:t>Corcaigh</a:t>
            </a:r>
            <a:r>
              <a:rPr lang="en-US" sz="2000" dirty="0"/>
              <a:t>)</a:t>
            </a:r>
          </a:p>
          <a:p>
            <a:pPr algn="ctr"/>
            <a:r>
              <a:rPr lang="en-US" sz="2000" dirty="0"/>
              <a:t>Brian Cuthbert (</a:t>
            </a:r>
            <a:r>
              <a:rPr lang="en-US" sz="2000" dirty="0" err="1"/>
              <a:t>Corcaigh</a:t>
            </a:r>
            <a:r>
              <a:rPr lang="en-US" sz="2000" dirty="0"/>
              <a:t>)</a:t>
            </a:r>
          </a:p>
          <a:p>
            <a:pPr algn="ctr"/>
            <a:r>
              <a:rPr lang="en-US" sz="2000" dirty="0"/>
              <a:t>Seamus Kenny (An </a:t>
            </a:r>
            <a:r>
              <a:rPr lang="en-US" sz="2000" dirty="0" err="1"/>
              <a:t>Mhí</a:t>
            </a:r>
            <a:r>
              <a:rPr lang="en-US" sz="2000" dirty="0"/>
              <a:t>)</a:t>
            </a:r>
          </a:p>
          <a:p>
            <a:pPr algn="ctr"/>
            <a:r>
              <a:rPr lang="en-US" sz="2000" dirty="0"/>
              <a:t>David Collins (</a:t>
            </a:r>
            <a:r>
              <a:rPr lang="en-US" sz="2000" dirty="0" err="1"/>
              <a:t>Gaillimh</a:t>
            </a:r>
            <a:r>
              <a:rPr lang="en-US" sz="2000" dirty="0"/>
              <a:t>)</a:t>
            </a:r>
          </a:p>
          <a:p>
            <a:pPr algn="ctr"/>
            <a:r>
              <a:rPr lang="en-US" sz="2000" dirty="0"/>
              <a:t>Alec </a:t>
            </a:r>
            <a:r>
              <a:rPr lang="en-US" sz="2000" dirty="0" err="1"/>
              <a:t>McQuillen</a:t>
            </a:r>
            <a:r>
              <a:rPr lang="en-US" sz="2000" dirty="0"/>
              <a:t> (</a:t>
            </a:r>
            <a:r>
              <a:rPr lang="en-US" sz="2000" dirty="0" err="1"/>
              <a:t>Aontroim</a:t>
            </a:r>
            <a:r>
              <a:rPr lang="en-US" sz="2000" dirty="0"/>
              <a:t>)</a:t>
            </a:r>
          </a:p>
          <a:p>
            <a:pPr algn="ctr"/>
            <a:r>
              <a:rPr lang="en-US" sz="2000" dirty="0"/>
              <a:t>Michael Delaney (</a:t>
            </a:r>
            <a:r>
              <a:rPr lang="en-US" sz="2000" dirty="0" err="1"/>
              <a:t>Laois</a:t>
            </a:r>
            <a:r>
              <a:rPr lang="en-US" sz="2000" dirty="0"/>
              <a:t>)</a:t>
            </a:r>
          </a:p>
          <a:p>
            <a:pPr algn="ctr"/>
            <a:r>
              <a:rPr lang="en-US" sz="2000" dirty="0"/>
              <a:t>Pat Daly (</a:t>
            </a:r>
            <a:r>
              <a:rPr lang="en-US" sz="2000" dirty="0" err="1"/>
              <a:t>Páirc</a:t>
            </a:r>
            <a:r>
              <a:rPr lang="en-US" sz="2000" dirty="0"/>
              <a:t> an </a:t>
            </a:r>
            <a:r>
              <a:rPr lang="en-US" sz="2000" dirty="0" err="1"/>
              <a:t>Chrocaigh</a:t>
            </a:r>
            <a:r>
              <a:rPr lang="en-US" sz="2000" dirty="0"/>
              <a:t>)</a:t>
            </a:r>
          </a:p>
          <a:p>
            <a:pPr algn="ctr"/>
            <a:r>
              <a:rPr lang="en-US" sz="2000" dirty="0"/>
              <a:t>Tracy Bunyan (</a:t>
            </a:r>
            <a:r>
              <a:rPr lang="en-US" sz="2000" dirty="0" err="1"/>
              <a:t>Páirc</a:t>
            </a:r>
            <a:r>
              <a:rPr lang="en-US" sz="2000" dirty="0"/>
              <a:t> an </a:t>
            </a:r>
            <a:r>
              <a:rPr lang="en-US" sz="2000" dirty="0" err="1"/>
              <a:t>Chrocaigh</a:t>
            </a:r>
            <a:r>
              <a:rPr lang="en-US" sz="2000" dirty="0"/>
              <a:t>)- </a:t>
            </a:r>
            <a:r>
              <a:rPr lang="en-US" sz="2000" dirty="0" err="1"/>
              <a:t>Runaí</a:t>
            </a:r>
            <a:endParaRPr lang="en-US" sz="2000" dirty="0"/>
          </a:p>
          <a:p>
            <a:pPr algn="ctr"/>
            <a:r>
              <a:rPr lang="en-US" sz="2000" dirty="0"/>
              <a:t>The SCPR has met on 5 occasions since May 2018</a:t>
            </a:r>
          </a:p>
        </p:txBody>
      </p:sp>
    </p:spTree>
    <p:extLst>
      <p:ext uri="{BB962C8B-B14F-4D97-AF65-F5344CB8AC3E}">
        <p14:creationId xmlns:p14="http://schemas.microsoft.com/office/powerpoint/2010/main" val="919938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F98ED85F-DCEE-4B50-802E-71A6E3E12B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49DE049-7CAA-4585-BEA3-75E633D684D0}"/>
              </a:ext>
            </a:extLst>
          </p:cNvPr>
          <p:cNvSpPr txBox="1"/>
          <p:nvPr/>
        </p:nvSpPr>
        <p:spPr>
          <a:xfrm>
            <a:off x="838200" y="6318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SCPR Playing Rules Proposals for Experimentation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8A63C7-3838-4FE5-99AE-57B57A6A7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Foremost Requirement:</a:t>
            </a:r>
          </a:p>
          <a:p>
            <a:pPr marL="0" indent="0" algn="ctr">
              <a:buNone/>
            </a:pPr>
            <a:r>
              <a:rPr lang="en-US" sz="3200" dirty="0"/>
              <a:t>The Playing Rules are easy to Read &amp; Remember &amp; can be Applied on a Consistent basis</a:t>
            </a:r>
          </a:p>
        </p:txBody>
      </p:sp>
    </p:spTree>
    <p:extLst>
      <p:ext uri="{BB962C8B-B14F-4D97-AF65-F5344CB8AC3E}">
        <p14:creationId xmlns:p14="http://schemas.microsoft.com/office/powerpoint/2010/main" val="2594645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F98ED85F-DCEE-4B50-802E-71A6E3E12B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9D6CA2B-4F03-46F2-9576-7B75003A129D}"/>
              </a:ext>
            </a:extLst>
          </p:cNvPr>
          <p:cNvSpPr txBox="1"/>
          <p:nvPr/>
        </p:nvSpPr>
        <p:spPr>
          <a:xfrm>
            <a:off x="838200" y="6318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SCPR Playing Rules Proposals for Experimentation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CF2197BE-129E-4313-AFB3-39C567AB5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4100" b="1" dirty="0"/>
              <a:t>Purpose of the Playing Rules/Principles of Fair Play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500" dirty="0"/>
              <a:t>To ensure that the Games are played in a Fair manner and with total Respect for Match Officials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500" dirty="0"/>
              <a:t>To enhance the prevailing level of Skill and reward Players who make the Ball the focal point of their Attention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500" dirty="0"/>
              <a:t>To make provision for Physical Contact while </a:t>
            </a:r>
            <a:r>
              <a:rPr lang="en-US" sz="3500" dirty="0" err="1"/>
              <a:t>minimising</a:t>
            </a:r>
            <a:r>
              <a:rPr lang="en-US" sz="3500" dirty="0"/>
              <a:t> the potential for Injury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500" dirty="0"/>
              <a:t>To ensure that Players take responsibility for their own </a:t>
            </a:r>
            <a:r>
              <a:rPr lang="en-US" sz="3500" dirty="0" err="1"/>
              <a:t>Behaviour</a:t>
            </a:r>
            <a:endParaRPr lang="en-US" sz="35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500" dirty="0"/>
              <a:t>To enhance spectator Engagement &amp; Enjoyment</a:t>
            </a:r>
          </a:p>
          <a:p>
            <a:pPr marL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1921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F98ED85F-DCEE-4B50-802E-71A6E3E12B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A1FC634-DCEA-4F5D-8FAB-6B5E639061E7}"/>
              </a:ext>
            </a:extLst>
          </p:cNvPr>
          <p:cNvSpPr txBox="1"/>
          <p:nvPr/>
        </p:nvSpPr>
        <p:spPr>
          <a:xfrm>
            <a:off x="838200" y="6318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SCPR Playing Rules Proposals for Experimentation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F4F788-E915-498A-9524-13368BB3E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b="1" dirty="0"/>
              <a:t>Historical Perspective on Experimentation: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/>
              <a:t>1990: </a:t>
            </a:r>
            <a:r>
              <a:rPr lang="en-US" sz="2000" dirty="0"/>
              <a:t>Free &amp; Sideline Kick from the Hands introduced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/>
              <a:t>1994: </a:t>
            </a:r>
            <a:r>
              <a:rPr lang="en-US" sz="2000" dirty="0"/>
              <a:t>Player who takes a Hand Pass may not make a Hand Pass in National Football League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/>
              <a:t>2004: </a:t>
            </a:r>
            <a:r>
              <a:rPr lang="en-US" sz="2000" dirty="0"/>
              <a:t>Sin-Bin introduced in Provincial Cup Competitions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/>
              <a:t>2005: </a:t>
            </a:r>
            <a:r>
              <a:rPr lang="en-US" sz="2000" dirty="0"/>
              <a:t>Kicking Tee Introduced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/>
              <a:t>2009: </a:t>
            </a:r>
            <a:r>
              <a:rPr lang="en-US" sz="2000" dirty="0"/>
              <a:t>Black Card experimented with in National Leagues- Hurling &amp; Football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/>
              <a:t>2014: </a:t>
            </a:r>
            <a:r>
              <a:rPr lang="en-US" sz="2000" dirty="0"/>
              <a:t>Black Card is introduced in Gaelic Football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/>
              <a:t>2016: </a:t>
            </a:r>
            <a:r>
              <a:rPr lang="en-US" sz="2000" dirty="0"/>
              <a:t>Mark Introduced from the Kick-Out</a:t>
            </a:r>
          </a:p>
        </p:txBody>
      </p:sp>
    </p:spTree>
    <p:extLst>
      <p:ext uri="{BB962C8B-B14F-4D97-AF65-F5344CB8AC3E}">
        <p14:creationId xmlns:p14="http://schemas.microsoft.com/office/powerpoint/2010/main" val="3360217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F98ED85F-DCEE-4B50-802E-71A6E3E12B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F8E5A1D-6025-4F20-8885-520442F45018}"/>
              </a:ext>
            </a:extLst>
          </p:cNvPr>
          <p:cNvSpPr txBox="1"/>
          <p:nvPr/>
        </p:nvSpPr>
        <p:spPr>
          <a:xfrm>
            <a:off x="838200" y="6318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SCPR Playing Rules Proposals for Experimentation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760CB5-EA3E-4AB3-9AB8-42062A64B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b="1" dirty="0"/>
              <a:t>Proposal 1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 err="1"/>
              <a:t>Handpass</a:t>
            </a:r>
            <a:r>
              <a:rPr lang="en-US" sz="2000" dirty="0"/>
              <a:t> : To introduce a restriction of three consecutive passes of the ball with the fist or open hand by players of the team in possession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/>
              <a:t>Aim: </a:t>
            </a:r>
            <a:r>
              <a:rPr lang="en-US" sz="2000" dirty="0"/>
              <a:t>To counteract the over use of the Hand-Pass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/>
              <a:t>Rationale: </a:t>
            </a:r>
            <a:r>
              <a:rPr lang="en-US" sz="2000" dirty="0"/>
              <a:t>(</a:t>
            </a:r>
            <a:r>
              <a:rPr lang="en-US" sz="2000" b="1" dirty="0"/>
              <a:t>Data compiled by Rob Carroll- </a:t>
            </a:r>
            <a:r>
              <a:rPr lang="en-US" sz="2000" b="1" dirty="0" err="1"/>
              <a:t>GaelicStats</a:t>
            </a:r>
            <a:r>
              <a:rPr lang="en-US" sz="2000" dirty="0"/>
              <a:t>)</a:t>
            </a:r>
          </a:p>
          <a:p>
            <a:r>
              <a:rPr lang="en-US" sz="2000" dirty="0"/>
              <a:t>Data from 322 Championship Football Games 2011-2018</a:t>
            </a:r>
          </a:p>
          <a:p>
            <a:r>
              <a:rPr lang="en-US" sz="2000" dirty="0"/>
              <a:t>Exponential increase in the average number of Hand-Passes per game. Since 2011 there has been an average increase of over </a:t>
            </a:r>
            <a:r>
              <a:rPr lang="en-US" sz="2000" b="1" dirty="0"/>
              <a:t>100 Hand-Passes </a:t>
            </a:r>
            <a:r>
              <a:rPr lang="en-US" sz="2000" dirty="0"/>
              <a:t>per game (251-v-359)</a:t>
            </a:r>
          </a:p>
        </p:txBody>
      </p:sp>
    </p:spTree>
    <p:extLst>
      <p:ext uri="{BB962C8B-B14F-4D97-AF65-F5344CB8AC3E}">
        <p14:creationId xmlns:p14="http://schemas.microsoft.com/office/powerpoint/2010/main" val="3911455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F98ED85F-DCEE-4B50-802E-71A6E3E12B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61AB1F3-E42C-4685-9951-B1EE2F5316D7}"/>
              </a:ext>
            </a:extLst>
          </p:cNvPr>
          <p:cNvSpPr txBox="1"/>
          <p:nvPr/>
        </p:nvSpPr>
        <p:spPr>
          <a:xfrm>
            <a:off x="838200" y="6318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SCPR Playing Rules Proposals for Experimentation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93C5B3-4D7C-4FD6-BA74-E7FD69F63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 algn="ctr">
              <a:buNone/>
            </a:pPr>
            <a:r>
              <a:rPr lang="en-US" sz="2400" b="1" dirty="0"/>
              <a:t>Proposal 2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/>
              <a:t>Sideline Kick: </a:t>
            </a:r>
            <a:r>
              <a:rPr lang="en-US" sz="2000" dirty="0"/>
              <a:t>That the ball shall be played in a forward direction from the kick, except inside the opponents’ 13m line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/>
              <a:t>Aim: </a:t>
            </a:r>
            <a:r>
              <a:rPr lang="en-US" sz="2000" dirty="0"/>
              <a:t>To generate more contested possessions</a:t>
            </a:r>
            <a:endParaRPr lang="en-US" sz="20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/>
              <a:t>Rationale: </a:t>
            </a:r>
            <a:r>
              <a:rPr lang="en-US" sz="2000" dirty="0"/>
              <a:t>(</a:t>
            </a:r>
            <a:r>
              <a:rPr lang="en-US" sz="2000" b="1" dirty="0"/>
              <a:t>Data compiled by Player, Club and Games Administration Department)</a:t>
            </a:r>
            <a:endParaRPr lang="en-US" sz="2000" dirty="0"/>
          </a:p>
          <a:p>
            <a:r>
              <a:rPr lang="en-US" sz="2000" dirty="0"/>
              <a:t>10 games </a:t>
            </a:r>
            <a:r>
              <a:rPr lang="en-US" sz="2000" dirty="0" err="1"/>
              <a:t>analysed</a:t>
            </a:r>
            <a:r>
              <a:rPr lang="en-US" sz="2000" dirty="0"/>
              <a:t> in 2018 Senior All Ireland Football Championship</a:t>
            </a:r>
          </a:p>
          <a:p>
            <a:r>
              <a:rPr lang="en-US" sz="2000" b="1" dirty="0"/>
              <a:t>21% </a:t>
            </a:r>
            <a:r>
              <a:rPr lang="en-US" sz="2000" dirty="0"/>
              <a:t>of frees went backwards</a:t>
            </a:r>
          </a:p>
          <a:p>
            <a:r>
              <a:rPr lang="en-US" sz="2000" b="1" dirty="0"/>
              <a:t>45% </a:t>
            </a:r>
            <a:r>
              <a:rPr lang="en-US" sz="2000" dirty="0"/>
              <a:t>of sideline kicks went backwards</a:t>
            </a:r>
          </a:p>
          <a:p>
            <a:r>
              <a:rPr lang="en-US" sz="2000" b="1" dirty="0"/>
              <a:t>52% </a:t>
            </a:r>
            <a:r>
              <a:rPr lang="en-US" sz="2000" dirty="0"/>
              <a:t>of sideline kicks awarded in defensive half of field went backwards</a:t>
            </a:r>
          </a:p>
          <a:p>
            <a:r>
              <a:rPr lang="en-US" sz="2000" b="1" dirty="0"/>
              <a:t>36% </a:t>
            </a:r>
            <a:r>
              <a:rPr lang="en-US" sz="2000" dirty="0"/>
              <a:t>of sideline kicks awarded in attacking half of field went backwards</a:t>
            </a:r>
          </a:p>
          <a:p>
            <a:pPr marL="0"/>
            <a:endParaRPr lang="en-US" sz="1700" dirty="0"/>
          </a:p>
          <a:p>
            <a:endParaRPr lang="en-US" sz="1700" dirty="0"/>
          </a:p>
          <a:p>
            <a:pPr marL="0"/>
            <a:endParaRPr lang="en-US" sz="1700" dirty="0"/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124216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F98ED85F-DCEE-4B50-802E-71A6E3E12B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127B7DF-C4C3-4C04-9B8A-62F9F5FEEF29}"/>
              </a:ext>
            </a:extLst>
          </p:cNvPr>
          <p:cNvSpPr txBox="1"/>
          <p:nvPr/>
        </p:nvSpPr>
        <p:spPr>
          <a:xfrm>
            <a:off x="838200" y="6024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SCPR Playing Rules Proposals for Experimentation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F4965F-DA99-42D4-99C3-F32BE19FE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77009"/>
            <a:ext cx="10651435" cy="464916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b="1" dirty="0"/>
              <a:t>Proposal 3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The Mark: </a:t>
            </a:r>
            <a:r>
              <a:rPr lang="en-US" sz="2400" dirty="0"/>
              <a:t>To extend the application of the Mark to the clean catching of the ball on or inside the 20m line from a kick delivered on or beyond the 45m line without it touching the ground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Aim: </a:t>
            </a:r>
            <a:r>
              <a:rPr lang="en-US" sz="2400" dirty="0"/>
              <a:t>To incentivize Catching &amp; Kicking, Creative &amp; Innovative Play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Rationale: </a:t>
            </a:r>
            <a:r>
              <a:rPr lang="en-US" sz="2400" dirty="0"/>
              <a:t>(</a:t>
            </a:r>
            <a:r>
              <a:rPr lang="en-US" sz="2400" b="1" dirty="0"/>
              <a:t>Data compiled by Rob Carroll- </a:t>
            </a:r>
            <a:r>
              <a:rPr lang="en-US" sz="2400" b="1" dirty="0" err="1"/>
              <a:t>GaelicStats</a:t>
            </a:r>
            <a:r>
              <a:rPr lang="en-US" sz="2400" b="1" dirty="0"/>
              <a:t>)</a:t>
            </a:r>
          </a:p>
          <a:p>
            <a:r>
              <a:rPr lang="en-US" sz="2400" dirty="0"/>
              <a:t>The current ‘Mark’ has facilitated Catching</a:t>
            </a:r>
          </a:p>
          <a:p>
            <a:r>
              <a:rPr lang="en-US" sz="2400" dirty="0"/>
              <a:t>The average number of kick passes per game is falling. 127 Foot-Passes per game in 2011 v 110 foot passes per game in 2017</a:t>
            </a:r>
          </a:p>
          <a:p>
            <a:r>
              <a:rPr lang="en-US" sz="2400" dirty="0"/>
              <a:t>Statistics from 2018 All Ireland Senior Football Championship Final indicates that 75% of all passes were Hand-Passes</a:t>
            </a:r>
            <a:endParaRPr lang="en-US" sz="1300" dirty="0"/>
          </a:p>
          <a:p>
            <a:pPr marL="0"/>
            <a:endParaRPr lang="en-US" sz="1300" dirty="0"/>
          </a:p>
          <a:p>
            <a:pPr marL="0"/>
            <a:endParaRPr lang="en-US" sz="1300" dirty="0"/>
          </a:p>
          <a:p>
            <a:pPr marL="0"/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658645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F98ED85F-DCEE-4B50-802E-71A6E3E12B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FA16703-BDEE-4DF8-AD0F-F4FC58C6E2AA}"/>
              </a:ext>
            </a:extLst>
          </p:cNvPr>
          <p:cNvSpPr txBox="1"/>
          <p:nvPr/>
        </p:nvSpPr>
        <p:spPr>
          <a:xfrm>
            <a:off x="838200" y="6318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SCPR Playing Rules Proposals for Experimentation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FD953C-A7A8-4BD6-922E-0B268B271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b="1" dirty="0"/>
              <a:t>Proposal 4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/>
              <a:t>Kick-Out/Zoning</a:t>
            </a:r>
            <a:endParaRPr lang="en-US" sz="2000" dirty="0"/>
          </a:p>
          <a:p>
            <a:r>
              <a:rPr lang="en-US" sz="2000" dirty="0"/>
              <a:t>For a kick-out, two players only from each team shall be positioned between the two 45m lines</a:t>
            </a:r>
          </a:p>
          <a:p>
            <a:r>
              <a:rPr lang="en-US" sz="2000" dirty="0"/>
              <a:t>The goalkeeper and a maximum of six players from each team shall be behind the respective 45m lines, until the ball is kicked</a:t>
            </a:r>
          </a:p>
          <a:p>
            <a:r>
              <a:rPr lang="en-US" sz="2000" dirty="0"/>
              <a:t>The ball from the kick-out shall travel beyond the 45m line before being played by a player of the defending team</a:t>
            </a:r>
          </a:p>
          <a:p>
            <a:r>
              <a:rPr lang="en-US" sz="2000" dirty="0"/>
              <a:t>Other Rules relating to the kick-out to remain unchanged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/>
              <a:t>Aim: </a:t>
            </a:r>
            <a:r>
              <a:rPr lang="en-US" sz="2000" dirty="0"/>
              <a:t>To counteract the very significant rise in Blanket </a:t>
            </a:r>
            <a:r>
              <a:rPr lang="en-US" sz="2000" dirty="0" err="1"/>
              <a:t>Defence</a:t>
            </a:r>
            <a:r>
              <a:rPr lang="en-US" sz="2000" dirty="0"/>
              <a:t> style tactics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0837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859</Words>
  <Application>Microsoft Office PowerPoint</Application>
  <PresentationFormat>Widescreen</PresentationFormat>
  <Paragraphs>103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GAA Standing Committee on the Playing Rules (SCPR)</dc:title>
  <dc:creator>Tracy Bunyan</dc:creator>
  <cp:lastModifiedBy>Paul Greene</cp:lastModifiedBy>
  <cp:revision>43</cp:revision>
  <cp:lastPrinted>2018-10-12T15:10:13Z</cp:lastPrinted>
  <dcterms:created xsi:type="dcterms:W3CDTF">2018-10-11T12:59:00Z</dcterms:created>
  <dcterms:modified xsi:type="dcterms:W3CDTF">2018-11-13T10:43:53Z</dcterms:modified>
</cp:coreProperties>
</file>